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9"/>
  </p:notesMasterIdLst>
  <p:sldIdLst>
    <p:sldId id="465" r:id="rId2"/>
    <p:sldId id="471" r:id="rId3"/>
    <p:sldId id="467" r:id="rId4"/>
    <p:sldId id="421" r:id="rId5"/>
    <p:sldId id="472" r:id="rId6"/>
    <p:sldId id="259" r:id="rId7"/>
    <p:sldId id="260" r:id="rId8"/>
    <p:sldId id="456" r:id="rId9"/>
    <p:sldId id="457" r:id="rId10"/>
    <p:sldId id="458" r:id="rId11"/>
    <p:sldId id="459" r:id="rId12"/>
    <p:sldId id="264" r:id="rId13"/>
    <p:sldId id="445" r:id="rId14"/>
    <p:sldId id="446" r:id="rId15"/>
    <p:sldId id="461" r:id="rId16"/>
    <p:sldId id="462" r:id="rId17"/>
    <p:sldId id="463" r:id="rId18"/>
    <p:sldId id="464" r:id="rId19"/>
    <p:sldId id="266" r:id="rId20"/>
    <p:sldId id="268" r:id="rId21"/>
    <p:sldId id="468" r:id="rId22"/>
    <p:sldId id="469" r:id="rId23"/>
    <p:sldId id="452" r:id="rId24"/>
    <p:sldId id="473" r:id="rId25"/>
    <p:sldId id="376" r:id="rId26"/>
    <p:sldId id="377" r:id="rId27"/>
    <p:sldId id="450" r:id="rId28"/>
    <p:sldId id="444" r:id="rId29"/>
    <p:sldId id="451" r:id="rId30"/>
    <p:sldId id="391" r:id="rId31"/>
    <p:sldId id="270" r:id="rId32"/>
    <p:sldId id="474" r:id="rId33"/>
    <p:sldId id="271" r:id="rId34"/>
    <p:sldId id="453" r:id="rId35"/>
    <p:sldId id="454" r:id="rId36"/>
    <p:sldId id="275" r:id="rId37"/>
    <p:sldId id="276" r:id="rId38"/>
  </p:sldIdLst>
  <p:sldSz cx="9144000" cy="6858000" type="screen4x3"/>
  <p:notesSz cx="9296400" cy="147828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Tw Cen MT" panose="020B0602020104020603" pitchFamily="34" charset="0"/>
      <p:regular r:id="rId44"/>
      <p:bold r:id="rId45"/>
      <p:italic r:id="rId46"/>
      <p:boldItalic r:id="rId47"/>
    </p:embeddedFont>
    <p:embeddedFont>
      <p:font typeface="Helvetica" panose="020B0604020202020204" pitchFamily="3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AE7B50B2-616E-4AEE-B5EB-293BA2E09F8B}">
          <p14:sldIdLst>
            <p14:sldId id="465"/>
            <p14:sldId id="471"/>
            <p14:sldId id="467"/>
            <p14:sldId id="421"/>
            <p14:sldId id="472"/>
            <p14:sldId id="259"/>
            <p14:sldId id="260"/>
            <p14:sldId id="456"/>
            <p14:sldId id="457"/>
            <p14:sldId id="458"/>
            <p14:sldId id="459"/>
            <p14:sldId id="264"/>
            <p14:sldId id="445"/>
            <p14:sldId id="446"/>
            <p14:sldId id="461"/>
            <p14:sldId id="462"/>
            <p14:sldId id="463"/>
            <p14:sldId id="464"/>
            <p14:sldId id="266"/>
            <p14:sldId id="268"/>
            <p14:sldId id="468"/>
            <p14:sldId id="469"/>
            <p14:sldId id="452"/>
            <p14:sldId id="473"/>
            <p14:sldId id="376"/>
            <p14:sldId id="377"/>
            <p14:sldId id="450"/>
            <p14:sldId id="444"/>
            <p14:sldId id="451"/>
            <p14:sldId id="391"/>
            <p14:sldId id="270"/>
            <p14:sldId id="474"/>
            <p14:sldId id="271"/>
            <p14:sldId id="453"/>
            <p14:sldId id="454"/>
            <p14:sldId id="275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4" roundtripDataSignature="AMtx7mhshjZW8ueGamlLRjuaR2Jnyb3r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D8F1"/>
    <a:srgbClr val="B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5692079-7E35-443F-B0FE-5E50DCA6FCF5}">
  <a:tblStyle styleId="{A5692079-7E35-443F-B0FE-5E50DCA6FCF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03" autoAdjust="0"/>
  </p:normalViewPr>
  <p:slideViewPr>
    <p:cSldViewPr snapToGrid="0">
      <p:cViewPr varScale="1">
        <p:scale>
          <a:sx n="107" d="100"/>
          <a:sy n="107" d="100"/>
        </p:scale>
        <p:origin x="138" y="10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J_MAIN\CEJ_Serv\Documents\Annual%20Reports\2022-23%20Annual%20Report%20AC22\Updated%20Data\1%20Case%20Types%202022%20-%20all%20programs%20combined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J_MAIN\CEJ_Serv\Documents\Annual%20Reports\2022-23%20Annual%20Report%20AC22\Updated%20Data\1%20Case%20Types%202022%20-%20all%20programs%20combined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CEJ_MAIN\CEJ_Serv\Documents\Annual%20Reports\2022-23%20Annual%20Report%20AC22\Updated%20Data\2%20Program%20funding%202022%20-%20all%20programs%20combine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CEJ_MAIN\CEJ_Serv\Documents\Annual%20Reports\2022-23%20Annual%20Report%20AC22\Updated%20Data\2%20Program%20funding%202022%20-%20all%20programs%20combine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63700000000001"/>
          <c:y val="4.0373699999999998E-2"/>
          <c:w val="0.78542199999999995"/>
          <c:h val="0.89487799999999995"/>
        </c:manualLayout>
      </c:layout>
      <c:barChart>
        <c:barDir val="bar"/>
        <c:grouping val="clustered"/>
        <c:varyColors val="0"/>
        <c:ser>
          <c:idx val="0"/>
          <c:order val="0"/>
          <c:tx>
            <c:v>Most Common</c:v>
          </c:tx>
          <c:spPr>
            <a:solidFill>
              <a:srgbClr val="1F4E79"/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0-2E2B-402C-BA78-28B9453B1858}"/>
              </c:ext>
            </c:extLst>
          </c:dPt>
          <c:dPt>
            <c:idx val="1"/>
            <c:invertIfNegative val="1"/>
            <c:bubble3D val="0"/>
            <c:spPr>
              <a:solidFill>
                <a:srgbClr val="2E75B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2E2B-402C-BA78-28B9453B1858}"/>
              </c:ext>
            </c:extLst>
          </c:dPt>
          <c:dPt>
            <c:idx val="2"/>
            <c:invertIfNegative val="1"/>
            <c:bubble3D val="0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2E2B-402C-BA78-28B9453B1858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5-2E2B-402C-BA78-28B9453B1858}"/>
              </c:ext>
            </c:extLst>
          </c:dPt>
          <c:dPt>
            <c:idx val="4"/>
            <c:invertIfNegative val="1"/>
            <c:bubble3D val="0"/>
            <c:spPr>
              <a:solidFill>
                <a:srgbClr val="2E75B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2E2B-402C-BA78-28B9453B1858}"/>
              </c:ext>
            </c:extLst>
          </c:dPt>
          <c:dPt>
            <c:idx val="5"/>
            <c:invertIfNegative val="1"/>
            <c:bubble3D val="0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2E2B-402C-BA78-28B9453B1858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A-2E2B-402C-BA78-28B9453B1858}"/>
              </c:ext>
            </c:extLst>
          </c:dPt>
          <c:dPt>
            <c:idx val="7"/>
            <c:invertIfNegative val="1"/>
            <c:bubble3D val="0"/>
            <c:spPr>
              <a:solidFill>
                <a:srgbClr val="2E75B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C-2E2B-402C-BA78-28B9453B1858}"/>
              </c:ext>
            </c:extLst>
          </c:dPt>
          <c:dPt>
            <c:idx val="8"/>
            <c:invertIfNegative val="1"/>
            <c:bubble3D val="0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E-2E2B-402C-BA78-28B9453B1858}"/>
              </c:ext>
            </c:extLst>
          </c:dPt>
          <c:dLbls>
            <c:dLbl>
              <c:idx val="0"/>
              <c:numFmt formatCode="0.#" sourceLinked="0"/>
              <c:spPr/>
              <c:txPr>
                <a:bodyPr/>
                <a:lstStyle/>
                <a:p>
                  <a:pPr>
                    <a:defRPr sz="1800" b="0" i="0" u="none" strike="noStrike">
                      <a:solidFill>
                        <a:srgbClr val="FFFFFF"/>
                      </a:solidFill>
                      <a:latin typeface="Helvetica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E2B-402C-BA78-28B9453B1858}"/>
                </c:ext>
              </c:extLst>
            </c:dLbl>
            <c:dLbl>
              <c:idx val="1"/>
              <c:numFmt formatCode="0.#" sourceLinked="0"/>
              <c:spPr/>
              <c:txPr>
                <a:bodyPr/>
                <a:lstStyle/>
                <a:p>
                  <a:pPr>
                    <a:defRPr sz="1800" b="0" i="0" u="none" strike="noStrike">
                      <a:solidFill>
                        <a:srgbClr val="FFFFFF"/>
                      </a:solidFill>
                      <a:latin typeface="Helvetica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E2B-402C-BA78-28B9453B1858}"/>
                </c:ext>
              </c:extLst>
            </c:dLbl>
            <c:dLbl>
              <c:idx val="2"/>
              <c:numFmt formatCode="0.#" sourceLinked="0"/>
              <c:spPr/>
              <c:txPr>
                <a:bodyPr/>
                <a:lstStyle/>
                <a:p>
                  <a:pPr>
                    <a:defRPr sz="1800" b="0" i="0" u="none" strike="noStrike">
                      <a:solidFill>
                        <a:srgbClr val="FFFFFF"/>
                      </a:solidFill>
                      <a:latin typeface="Helvetica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2E2B-402C-BA78-28B9453B1858}"/>
                </c:ext>
              </c:extLst>
            </c:dLbl>
            <c:dLbl>
              <c:idx val="3"/>
              <c:numFmt formatCode="0.#" sourceLinked="0"/>
              <c:spPr/>
              <c:txPr>
                <a:bodyPr/>
                <a:lstStyle/>
                <a:p>
                  <a:pPr>
                    <a:defRPr sz="1800" b="0" i="0" u="none" strike="noStrike">
                      <a:solidFill>
                        <a:srgbClr val="FFFFFF"/>
                      </a:solidFill>
                      <a:latin typeface="Helvetica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E2B-402C-BA78-28B9453B1858}"/>
                </c:ext>
              </c:extLst>
            </c:dLbl>
            <c:dLbl>
              <c:idx val="4"/>
              <c:numFmt formatCode="0.#" sourceLinked="0"/>
              <c:spPr/>
              <c:txPr>
                <a:bodyPr/>
                <a:lstStyle/>
                <a:p>
                  <a:pPr>
                    <a:defRPr sz="1800" b="0" i="0" u="none" strike="noStrike">
                      <a:solidFill>
                        <a:srgbClr val="FFFFFF"/>
                      </a:solidFill>
                      <a:latin typeface="Helvetica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E2B-402C-BA78-28B9453B1858}"/>
                </c:ext>
              </c:extLst>
            </c:dLbl>
            <c:dLbl>
              <c:idx val="5"/>
              <c:numFmt formatCode="0.#" sourceLinked="0"/>
              <c:spPr/>
              <c:txPr>
                <a:bodyPr/>
                <a:lstStyle/>
                <a:p>
                  <a:pPr>
                    <a:defRPr sz="1800" b="0" i="0" u="none" strike="noStrike">
                      <a:solidFill>
                        <a:srgbClr val="FFFFFF"/>
                      </a:solidFill>
                      <a:latin typeface="Helvetica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2E2B-402C-BA78-28B9453B1858}"/>
                </c:ext>
              </c:extLst>
            </c:dLbl>
            <c:dLbl>
              <c:idx val="6"/>
              <c:numFmt formatCode="0.#" sourceLinked="0"/>
              <c:spPr/>
              <c:txPr>
                <a:bodyPr/>
                <a:lstStyle/>
                <a:p>
                  <a:pPr>
                    <a:defRPr sz="1800" b="0" i="0" u="none" strike="noStrike">
                      <a:solidFill>
                        <a:srgbClr val="FFFFFF"/>
                      </a:solidFill>
                      <a:latin typeface="Helvetica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2E2B-402C-BA78-28B9453B1858}"/>
                </c:ext>
              </c:extLst>
            </c:dLbl>
            <c:dLbl>
              <c:idx val="7"/>
              <c:numFmt formatCode="0.#" sourceLinked="0"/>
              <c:spPr/>
              <c:txPr>
                <a:bodyPr/>
                <a:lstStyle/>
                <a:p>
                  <a:pPr>
                    <a:defRPr sz="1800" b="0" i="0" u="none" strike="noStrike">
                      <a:solidFill>
                        <a:srgbClr val="FFFFFF"/>
                      </a:solidFill>
                      <a:latin typeface="Helvetica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2E2B-402C-BA78-28B9453B1858}"/>
                </c:ext>
              </c:extLst>
            </c:dLbl>
            <c:dLbl>
              <c:idx val="8"/>
              <c:numFmt formatCode="0.#" sourceLinked="0"/>
              <c:spPr/>
              <c:txPr>
                <a:bodyPr/>
                <a:lstStyle/>
                <a:p>
                  <a:pPr>
                    <a:defRPr sz="1800" b="0" i="0" u="none" strike="noStrike">
                      <a:solidFill>
                        <a:srgbClr val="FFFFFF"/>
                      </a:solidFill>
                      <a:latin typeface="Helvetica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2E2B-402C-BA78-28B9453B1858}"/>
                </c:ext>
              </c:extLst>
            </c:dLbl>
            <c:numFmt formatCode="0.#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 i="0" u="none" strike="noStrike">
                    <a:solidFill>
                      <a:srgbClr val="FFFFFF"/>
                    </a:solidFill>
                    <a:latin typeface="Helvetica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9"/>
              <c:pt idx="0">
                <c:v>Credit/Debt/Fraud</c:v>
              </c:pt>
              <c:pt idx="1">
                <c:v>Healthcare</c:v>
              </c:pt>
              <c:pt idx="2">
                <c:v>Rental Housing</c:v>
              </c:pt>
              <c:pt idx="3">
                <c:v>Discrimination</c:v>
              </c:pt>
              <c:pt idx="4">
                <c:v>Govt Assistance</c:v>
              </c:pt>
              <c:pt idx="5">
                <c:v>Crime/Policing</c:v>
              </c:pt>
              <c:pt idx="6">
                <c:v>Family/Abuse</c:v>
              </c:pt>
              <c:pt idx="7">
                <c:v>Employment</c:v>
              </c:pt>
              <c:pt idx="8">
                <c:v>Aging/Disability</c:v>
              </c:pt>
            </c:strLit>
          </c:cat>
          <c:val>
            <c:numLit>
              <c:formatCode>General</c:formatCode>
              <c:ptCount val="9"/>
              <c:pt idx="0">
                <c:v>49.4</c:v>
              </c:pt>
              <c:pt idx="1">
                <c:v>37.9</c:v>
              </c:pt>
              <c:pt idx="2">
                <c:v>35.700000000000003</c:v>
              </c:pt>
              <c:pt idx="3">
                <c:v>31.2</c:v>
              </c:pt>
              <c:pt idx="4">
                <c:v>27.6</c:v>
              </c:pt>
              <c:pt idx="5">
                <c:v>23.8</c:v>
              </c:pt>
              <c:pt idx="6">
                <c:v>22.7</c:v>
              </c:pt>
              <c:pt idx="7">
                <c:v>21.6</c:v>
              </c:pt>
              <c:pt idx="8">
                <c:v>11.5</c:v>
              </c:pt>
            </c:numLit>
          </c:val>
          <c:extLst>
            <c:ext xmlns:c16="http://schemas.microsoft.com/office/drawing/2014/chart" uri="{C3380CC4-5D6E-409C-BE32-E72D297353CC}">
              <c16:uniqueId val="{0000000F-2E2B-402C-BA78-28B9453B18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094734552"/>
        <c:axId val="2094734553"/>
      </c:barChart>
      <c:catAx>
        <c:axId val="2094734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FFFFFF"/>
            </a:solidFill>
            <a:prstDash val="solid"/>
            <a:round/>
          </a:ln>
        </c:spPr>
        <c:txPr>
          <a:bodyPr rot="0"/>
          <a:lstStyle/>
          <a:p>
            <a:pPr>
              <a:defRPr sz="1800" b="0" i="0" u="none" strike="noStrike">
                <a:solidFill>
                  <a:schemeClr val="tx1"/>
                </a:solidFill>
                <a:latin typeface="Helvetica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55"/>
          <c:min val="0"/>
        </c:scaling>
        <c:delete val="0"/>
        <c:axPos val="t"/>
        <c:majorGridlines>
          <c:spPr>
            <a:ln w="12700" cap="flat">
              <a:solidFill>
                <a:srgbClr val="FFFFFF"/>
              </a:solidFill>
              <a:prstDash val="solid"/>
              <a:round/>
            </a:ln>
          </c:spPr>
        </c:majorGridlines>
        <c:numFmt formatCode="0.#" sourceLinked="0"/>
        <c:majorTickMark val="none"/>
        <c:minorTickMark val="none"/>
        <c:tickLblPos val="high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400" b="0" i="0" u="none" strike="noStrike">
                <a:solidFill>
                  <a:schemeClr val="tx1"/>
                </a:solidFill>
                <a:latin typeface="Helvetica"/>
              </a:defRPr>
            </a:pPr>
            <a:endParaRPr lang="en-US"/>
          </a:p>
        </c:txPr>
        <c:crossAx val="2094734552"/>
        <c:crosses val="autoZero"/>
        <c:crossBetween val="between"/>
        <c:majorUnit val="13.75"/>
        <c:minorUnit val="6.87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5877"/>
          <c:y val="4.0373699999999998E-2"/>
          <c:w val="0.75456800000000002"/>
          <c:h val="0.89487799999999995"/>
        </c:manualLayout>
      </c:layout>
      <c:barChart>
        <c:barDir val="bar"/>
        <c:grouping val="clustered"/>
        <c:varyColors val="0"/>
        <c:ser>
          <c:idx val="0"/>
          <c:order val="0"/>
          <c:tx>
            <c:v>Most Common</c:v>
          </c:tx>
          <c:spPr>
            <a:solidFill>
              <a:srgbClr val="843C0B"/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0-49CF-428F-8BDC-C61060BA27E2}"/>
              </c:ext>
            </c:extLst>
          </c:dPt>
          <c:dPt>
            <c:idx val="1"/>
            <c:invertIfNegative val="1"/>
            <c:bubble3D val="0"/>
            <c:spPr>
              <a:solidFill>
                <a:srgbClr val="C55A11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49CF-428F-8BDC-C61060BA27E2}"/>
              </c:ext>
            </c:extLst>
          </c:dPt>
          <c:dPt>
            <c:idx val="2"/>
            <c:invertIfNegative val="1"/>
            <c:bubble3D val="0"/>
            <c:spPr>
              <a:solidFill>
                <a:schemeClr val="accent2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49CF-428F-8BDC-C61060BA27E2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5-49CF-428F-8BDC-C61060BA27E2}"/>
              </c:ext>
            </c:extLst>
          </c:dPt>
          <c:dPt>
            <c:idx val="4"/>
            <c:invertIfNegative val="1"/>
            <c:bubble3D val="0"/>
            <c:spPr>
              <a:solidFill>
                <a:srgbClr val="C55A11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49CF-428F-8BDC-C61060BA27E2}"/>
              </c:ext>
            </c:extLst>
          </c:dPt>
          <c:dPt>
            <c:idx val="5"/>
            <c:invertIfNegative val="1"/>
            <c:bubble3D val="0"/>
            <c:spPr>
              <a:solidFill>
                <a:schemeClr val="accent2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49CF-428F-8BDC-C61060BA27E2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A-49CF-428F-8BDC-C61060BA27E2}"/>
              </c:ext>
            </c:extLst>
          </c:dPt>
          <c:dPt>
            <c:idx val="7"/>
            <c:invertIfNegative val="1"/>
            <c:bubble3D val="0"/>
            <c:spPr>
              <a:solidFill>
                <a:srgbClr val="C55A11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C-49CF-428F-8BDC-C61060BA27E2}"/>
              </c:ext>
            </c:extLst>
          </c:dPt>
          <c:dPt>
            <c:idx val="8"/>
            <c:invertIfNegative val="1"/>
            <c:bubble3D val="0"/>
            <c:spPr>
              <a:solidFill>
                <a:schemeClr val="accent2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E-49CF-428F-8BDC-C61060BA27E2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F-49CF-428F-8BDC-C61060BA27E2}"/>
              </c:ext>
            </c:extLst>
          </c:dPt>
          <c:dPt>
            <c:idx val="10"/>
            <c:invertIfNegative val="1"/>
            <c:bubble3D val="0"/>
            <c:spPr>
              <a:solidFill>
                <a:srgbClr val="C55A11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1-49CF-428F-8BDC-C61060BA27E2}"/>
              </c:ext>
            </c:extLst>
          </c:dPt>
          <c:dLbls>
            <c:dLbl>
              <c:idx val="0"/>
              <c:numFmt formatCode="0" sourceLinked="0"/>
              <c:spPr/>
              <c:txPr>
                <a:bodyPr/>
                <a:lstStyle/>
                <a:p>
                  <a:pPr>
                    <a:defRPr sz="1800" b="0" i="0" u="none" strike="noStrike">
                      <a:solidFill>
                        <a:srgbClr val="FFFFFF"/>
                      </a:solidFill>
                      <a:latin typeface="Helvetica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9CF-428F-8BDC-C61060BA27E2}"/>
                </c:ext>
              </c:extLst>
            </c:dLbl>
            <c:dLbl>
              <c:idx val="1"/>
              <c:numFmt formatCode="0.#" sourceLinked="0"/>
              <c:spPr/>
              <c:txPr>
                <a:bodyPr/>
                <a:lstStyle/>
                <a:p>
                  <a:pPr>
                    <a:defRPr sz="1800" b="0" i="0" u="none" strike="noStrike">
                      <a:solidFill>
                        <a:srgbClr val="FFFFFF"/>
                      </a:solidFill>
                      <a:latin typeface="Helvetica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49CF-428F-8BDC-C61060BA27E2}"/>
                </c:ext>
              </c:extLst>
            </c:dLbl>
            <c:dLbl>
              <c:idx val="2"/>
              <c:numFmt formatCode="0" sourceLinked="0"/>
              <c:spPr/>
              <c:txPr>
                <a:bodyPr/>
                <a:lstStyle/>
                <a:p>
                  <a:pPr>
                    <a:defRPr sz="1800" b="0" i="0" u="none" strike="noStrike">
                      <a:solidFill>
                        <a:srgbClr val="FFFFFF"/>
                      </a:solidFill>
                      <a:latin typeface="Helvetica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49CF-428F-8BDC-C61060BA27E2}"/>
                </c:ext>
              </c:extLst>
            </c:dLbl>
            <c:dLbl>
              <c:idx val="3"/>
              <c:numFmt formatCode="0.#" sourceLinked="0"/>
              <c:spPr/>
              <c:txPr>
                <a:bodyPr/>
                <a:lstStyle/>
                <a:p>
                  <a:pPr>
                    <a:defRPr sz="1800" b="0" i="0" u="none" strike="noStrike">
                      <a:solidFill>
                        <a:srgbClr val="FFFFFF"/>
                      </a:solidFill>
                      <a:latin typeface="Helvetica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9CF-428F-8BDC-C61060BA27E2}"/>
                </c:ext>
              </c:extLst>
            </c:dLbl>
            <c:dLbl>
              <c:idx val="4"/>
              <c:numFmt formatCode="0.#" sourceLinked="0"/>
              <c:spPr/>
              <c:txPr>
                <a:bodyPr/>
                <a:lstStyle/>
                <a:p>
                  <a:pPr>
                    <a:defRPr sz="1800" b="0" i="0" u="none" strike="noStrike">
                      <a:solidFill>
                        <a:srgbClr val="FFFFFF"/>
                      </a:solidFill>
                      <a:latin typeface="Helvetica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49CF-428F-8BDC-C61060BA27E2}"/>
                </c:ext>
              </c:extLst>
            </c:dLbl>
            <c:dLbl>
              <c:idx val="5"/>
              <c:numFmt formatCode="0.#" sourceLinked="0"/>
              <c:spPr/>
              <c:txPr>
                <a:bodyPr/>
                <a:lstStyle/>
                <a:p>
                  <a:pPr>
                    <a:defRPr sz="1800" b="0" i="0" u="none" strike="noStrike">
                      <a:solidFill>
                        <a:srgbClr val="FFFFFF"/>
                      </a:solidFill>
                      <a:latin typeface="Helvetica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49CF-428F-8BDC-C61060BA27E2}"/>
                </c:ext>
              </c:extLst>
            </c:dLbl>
            <c:dLbl>
              <c:idx val="6"/>
              <c:numFmt formatCode="0.#" sourceLinked="0"/>
              <c:spPr/>
              <c:txPr>
                <a:bodyPr/>
                <a:lstStyle/>
                <a:p>
                  <a:pPr>
                    <a:defRPr sz="1800" b="0" i="0" u="none" strike="noStrike">
                      <a:solidFill>
                        <a:srgbClr val="FFFFFF"/>
                      </a:solidFill>
                      <a:latin typeface="Helvetica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49CF-428F-8BDC-C61060BA27E2}"/>
                </c:ext>
              </c:extLst>
            </c:dLbl>
            <c:dLbl>
              <c:idx val="7"/>
              <c:numFmt formatCode="0.#" sourceLinked="0"/>
              <c:spPr/>
              <c:txPr>
                <a:bodyPr/>
                <a:lstStyle/>
                <a:p>
                  <a:pPr>
                    <a:defRPr sz="1800" b="0" i="0" u="none" strike="noStrike">
                      <a:solidFill>
                        <a:srgbClr val="FFFFFF"/>
                      </a:solidFill>
                      <a:latin typeface="Helvetica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49CF-428F-8BDC-C61060BA27E2}"/>
                </c:ext>
              </c:extLst>
            </c:dLbl>
            <c:dLbl>
              <c:idx val="8"/>
              <c:numFmt formatCode="0.#" sourceLinked="0"/>
              <c:spPr/>
              <c:txPr>
                <a:bodyPr/>
                <a:lstStyle/>
                <a:p>
                  <a:pPr>
                    <a:defRPr sz="1800" b="0" i="0" u="none" strike="noStrike">
                      <a:solidFill>
                        <a:srgbClr val="FFFFFF"/>
                      </a:solidFill>
                      <a:latin typeface="Helvetica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49CF-428F-8BDC-C61060BA27E2}"/>
                </c:ext>
              </c:extLst>
            </c:dLbl>
            <c:dLbl>
              <c:idx val="9"/>
              <c:numFmt formatCode="0.#" sourceLinked="0"/>
              <c:spPr/>
              <c:txPr>
                <a:bodyPr/>
                <a:lstStyle/>
                <a:p>
                  <a:pPr>
                    <a:defRPr sz="1800" b="0" i="0" u="none" strike="noStrike">
                      <a:solidFill>
                        <a:srgbClr val="FFFFFF"/>
                      </a:solidFill>
                      <a:latin typeface="Helvetica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49CF-428F-8BDC-C61060BA27E2}"/>
                </c:ext>
              </c:extLst>
            </c:dLbl>
            <c:dLbl>
              <c:idx val="10"/>
              <c:numFmt formatCode="0.#" sourceLinked="0"/>
              <c:spPr/>
              <c:txPr>
                <a:bodyPr/>
                <a:lstStyle/>
                <a:p>
                  <a:pPr>
                    <a:defRPr sz="1800" b="0" i="0" u="none" strike="noStrike">
                      <a:solidFill>
                        <a:srgbClr val="FFFFFF"/>
                      </a:solidFill>
                      <a:latin typeface="Helvetica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49CF-428F-8BDC-C61060BA27E2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 i="0" u="none" strike="noStrike">
                    <a:solidFill>
                      <a:srgbClr val="FFFFFF"/>
                    </a:solidFill>
                    <a:latin typeface="Helvetica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1"/>
              <c:pt idx="0">
                <c:v>Immigration</c:v>
              </c:pt>
              <c:pt idx="1">
                <c:v>Aging/Disability</c:v>
              </c:pt>
              <c:pt idx="2">
                <c:v>Veteran Status</c:v>
              </c:pt>
              <c:pt idx="3">
                <c:v>Employment</c:v>
              </c:pt>
              <c:pt idx="4">
                <c:v>Legal System Barriers</c:v>
              </c:pt>
              <c:pt idx="5">
                <c:v>Homelessness</c:v>
              </c:pt>
              <c:pt idx="6">
                <c:v>Govt Assistance</c:v>
              </c:pt>
              <c:pt idx="7">
                <c:v>Rental Housing</c:v>
              </c:pt>
              <c:pt idx="8">
                <c:v>Family/Abuse</c:v>
              </c:pt>
              <c:pt idx="9">
                <c:v>Discrimination</c:v>
              </c:pt>
              <c:pt idx="10">
                <c:v>Crime/Policing</c:v>
              </c:pt>
            </c:strLit>
          </c:cat>
          <c:val>
            <c:numLit>
              <c:formatCode>General</c:formatCode>
              <c:ptCount val="11"/>
              <c:pt idx="0">
                <c:v>70</c:v>
              </c:pt>
              <c:pt idx="1">
                <c:v>65.8</c:v>
              </c:pt>
              <c:pt idx="2">
                <c:v>63</c:v>
              </c:pt>
              <c:pt idx="3">
                <c:v>62.3</c:v>
              </c:pt>
              <c:pt idx="4">
                <c:v>59.1</c:v>
              </c:pt>
              <c:pt idx="5">
                <c:v>58.1</c:v>
              </c:pt>
              <c:pt idx="6">
                <c:v>57.3</c:v>
              </c:pt>
              <c:pt idx="7">
                <c:v>57.1</c:v>
              </c:pt>
              <c:pt idx="8">
                <c:v>56.1</c:v>
              </c:pt>
              <c:pt idx="9">
                <c:v>54.8</c:v>
              </c:pt>
              <c:pt idx="10">
                <c:v>51.8</c:v>
              </c:pt>
            </c:numLit>
          </c:val>
          <c:extLst>
            <c:ext xmlns:c16="http://schemas.microsoft.com/office/drawing/2014/chart" uri="{C3380CC4-5D6E-409C-BE32-E72D297353CC}">
              <c16:uniqueId val="{00000012-49CF-428F-8BDC-C61060BA27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094734552"/>
        <c:axId val="2094734553"/>
      </c:barChart>
      <c:catAx>
        <c:axId val="2094734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FFFFFF"/>
            </a:solidFill>
            <a:prstDash val="solid"/>
            <a:round/>
          </a:ln>
        </c:spPr>
        <c:txPr>
          <a:bodyPr rot="0"/>
          <a:lstStyle/>
          <a:p>
            <a:pPr>
              <a:defRPr sz="1800" b="0" i="0" u="none" strike="noStrike">
                <a:solidFill>
                  <a:schemeClr val="tx1"/>
                </a:solidFill>
                <a:latin typeface="Helvetica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75"/>
          <c:min val="0"/>
        </c:scaling>
        <c:delete val="0"/>
        <c:axPos val="t"/>
        <c:majorGridlines>
          <c:spPr>
            <a:ln w="12700" cap="flat">
              <a:solidFill>
                <a:srgbClr val="FFFFFF"/>
              </a:solidFill>
              <a:prstDash val="solid"/>
              <a:round/>
            </a:ln>
          </c:spPr>
        </c:majorGridlines>
        <c:numFmt formatCode="0.#" sourceLinked="0"/>
        <c:majorTickMark val="none"/>
        <c:minorTickMark val="none"/>
        <c:tickLblPos val="high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400" b="0" i="0" u="none" strike="noStrike">
                <a:solidFill>
                  <a:schemeClr val="tx1"/>
                </a:solidFill>
                <a:latin typeface="Helvetica"/>
              </a:defRPr>
            </a:pPr>
            <a:endParaRPr lang="en-US"/>
          </a:p>
        </c:txPr>
        <c:crossAx val="2094734552"/>
        <c:crosses val="autoZero"/>
        <c:crossBetween val="between"/>
        <c:majorUnit val="18.75"/>
        <c:minorUnit val="9.37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 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Legal</a:t>
            </a:r>
            <a:r>
              <a:rPr lang="en-US" sz="2800" b="1" baseline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Aid Case Types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32390616860504062"/>
          <c:y val="1.111111111111111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6236121361447851"/>
          <c:y val="0.15310793683085"/>
          <c:w val="0.4851715642357225"/>
          <c:h val="0.71533335792256869"/>
        </c:manualLayout>
      </c:layout>
      <c:pieChart>
        <c:varyColors val="1"/>
        <c:ser>
          <c:idx val="1"/>
          <c:order val="0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78E2-467E-999E-F10E42A769D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78E2-467E-999E-F10E42A769D5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78E2-467E-999E-F10E42A769D5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78E2-467E-999E-F10E42A769D5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78E2-467E-999E-F10E42A769D5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78E2-467E-999E-F10E42A769D5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78E2-467E-999E-F10E42A769D5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78E2-467E-999E-F10E42A769D5}"/>
              </c:ext>
            </c:extLst>
          </c:dPt>
          <c:dLbls>
            <c:dLbl>
              <c:idx val="0"/>
              <c:layout>
                <c:manualLayout>
                  <c:x val="-1.7058522396863226E-2"/>
                  <c:y val="5.2054097404491108E-2"/>
                </c:manualLayout>
              </c:layout>
              <c:tx>
                <c:rich>
                  <a:bodyPr/>
                  <a:lstStyle/>
                  <a:p>
                    <a:fld id="{8D2D9198-C808-42DD-B963-9B5FAECD769F}" type="CATEGORYNAME">
                      <a:rPr lang="en-US">
                        <a:solidFill>
                          <a:schemeClr val="tx1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,</a:t>
                    </a:r>
                  </a:p>
                  <a:p>
                    <a:r>
                      <a:rPr lang="en-US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 </a:t>
                    </a:r>
                    <a:r>
                      <a:rPr lang="en-US" baseline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5%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8E2-467E-999E-F10E42A769D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9A616384-ECD4-44CF-93D8-139A2ABFEA00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r>
                      <a:rPr lang="en-US" baseline="0" dirty="0" smtClean="0"/>
                      <a:t>23%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8E2-467E-999E-F10E42A769D5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5CD23854-3514-4CE4-83D9-DDCF501B8529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, </a:t>
                    </a:r>
                    <a:r>
                      <a:rPr lang="en-US" baseline="0" smtClean="0"/>
                      <a:t>43%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8E2-467E-999E-F10E42A769D5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D5ACEE73-8AFE-4F57-B186-CF65735CDE5A}" type="CATEGORYNAME">
                      <a:rPr lang="en-US">
                        <a:solidFill>
                          <a:schemeClr val="tx1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, </a:t>
                    </a:r>
                    <a:fld id="{BDAF025B-0EBA-4F21-AB79-E89A43BFD54A}" type="VALUE">
                      <a:rPr lang="en-US" baseline="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8E2-467E-999E-F10E42A769D5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05693889-CCF7-4550-8798-3D926DF1640F}" type="CATEGORYNAME">
                      <a:rPr lang="en-US">
                        <a:solidFill>
                          <a:schemeClr val="tx1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, </a:t>
                    </a:r>
                    <a:r>
                      <a:rPr lang="en-US" baseline="0" dirty="0" smtClean="0">
                        <a:solidFill>
                          <a:schemeClr val="tx1"/>
                        </a:solidFill>
                      </a:rPr>
                      <a:t>10%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78E2-467E-999E-F10E42A769D5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5D36A276-2FC7-4B68-BC35-638C63CE54E4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r>
                      <a:rPr lang="en-US" baseline="0" dirty="0" smtClean="0"/>
                      <a:t>5%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8E2-467E-999E-F10E42A769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'Case Types 2022 - all programs '!$B$4:$I$4</c:f>
              <c:strCache>
                <c:ptCount val="8"/>
                <c:pt idx="0">
                  <c:v>Consumer</c:v>
                </c:pt>
                <c:pt idx="1">
                  <c:v>Employment</c:v>
                </c:pt>
                <c:pt idx="2">
                  <c:v>Family</c:v>
                </c:pt>
                <c:pt idx="3">
                  <c:v>Health</c:v>
                </c:pt>
                <c:pt idx="4">
                  <c:v>Housing</c:v>
                </c:pt>
                <c:pt idx="5">
                  <c:v>Income Maint.</c:v>
                </c:pt>
                <c:pt idx="6">
                  <c:v>Individual Rights</c:v>
                </c:pt>
                <c:pt idx="7">
                  <c:v>Other</c:v>
                </c:pt>
              </c:strCache>
            </c:strRef>
          </c:cat>
          <c:val>
            <c:numRef>
              <c:f>'Case Types 2022 - all programs '!$B$5:$I$5</c:f>
              <c:numCache>
                <c:formatCode>0%</c:formatCode>
                <c:ptCount val="8"/>
                <c:pt idx="0">
                  <c:v>4.0872175141242938E-2</c:v>
                </c:pt>
                <c:pt idx="1">
                  <c:v>7.0003531073446326E-2</c:v>
                </c:pt>
                <c:pt idx="2">
                  <c:v>0.19579802259887005</c:v>
                </c:pt>
                <c:pt idx="3">
                  <c:v>1.7390536723163843E-2</c:v>
                </c:pt>
                <c:pt idx="4">
                  <c:v>0.45471398305084748</c:v>
                </c:pt>
                <c:pt idx="5">
                  <c:v>5.1377118644067798E-2</c:v>
                </c:pt>
                <c:pt idx="6">
                  <c:v>7.0003531073446326E-2</c:v>
                </c:pt>
                <c:pt idx="7">
                  <c:v>9.9841101694915252E-2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8E2-467E-999E-F10E42A769D5}"/>
            </c:ext>
          </c:extLst>
        </c:ser>
        <c:ser>
          <c:idx val="0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78E2-467E-999E-F10E42A769D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78E2-467E-999E-F10E42A769D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78E2-467E-999E-F10E42A769D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78E2-467E-999E-F10E42A769D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78E2-467E-999E-F10E42A769D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78E2-467E-999E-F10E42A769D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78E2-467E-999E-F10E42A769D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78E2-467E-999E-F10E42A769D5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'Case Types 2022 - all programs '!$B$4:$I$4</c:f>
              <c:strCache>
                <c:ptCount val="8"/>
                <c:pt idx="0">
                  <c:v>Consumer</c:v>
                </c:pt>
                <c:pt idx="1">
                  <c:v>Employment</c:v>
                </c:pt>
                <c:pt idx="2">
                  <c:v>Family</c:v>
                </c:pt>
                <c:pt idx="3">
                  <c:v>Health</c:v>
                </c:pt>
                <c:pt idx="4">
                  <c:v>Housing</c:v>
                </c:pt>
                <c:pt idx="5">
                  <c:v>Income Maint.</c:v>
                </c:pt>
                <c:pt idx="6">
                  <c:v>Individual Rights</c:v>
                </c:pt>
                <c:pt idx="7">
                  <c:v>Other</c:v>
                </c:pt>
              </c:strCache>
            </c:strRef>
          </c:cat>
          <c:val>
            <c:numRef>
              <c:f>'Case Types 2022 - all programs '!$B$5:$I$5</c:f>
              <c:numCache>
                <c:formatCode>0%</c:formatCode>
                <c:ptCount val="8"/>
                <c:pt idx="0">
                  <c:v>4.0872175141242938E-2</c:v>
                </c:pt>
                <c:pt idx="1">
                  <c:v>7.0003531073446326E-2</c:v>
                </c:pt>
                <c:pt idx="2">
                  <c:v>0.19579802259887005</c:v>
                </c:pt>
                <c:pt idx="3">
                  <c:v>1.7390536723163843E-2</c:v>
                </c:pt>
                <c:pt idx="4">
                  <c:v>0.45471398305084748</c:v>
                </c:pt>
                <c:pt idx="5">
                  <c:v>5.1377118644067798E-2</c:v>
                </c:pt>
                <c:pt idx="6">
                  <c:v>7.0003531073446326E-2</c:v>
                </c:pt>
                <c:pt idx="7">
                  <c:v>9.9841101694915252E-2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78E2-467E-999E-F10E42A769D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2022 Legal Aid Funding Sources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/>
              <a:t>2022 Legal Aid Funding Sources</a:t>
            </a:r>
          </a:p>
        </c:rich>
      </c:tx>
      <c:layout>
        <c:manualLayout>
          <c:xMode val="edge"/>
          <c:yMode val="edge"/>
          <c:x val="0.20403849518810149"/>
          <c:y val="6.01203036765290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1CA-4A23-A09D-6C5F312CAB6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1CA-4A23-A09D-6C5F312CAB6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1CA-4A23-A09D-6C5F312CAB6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1CA-4A23-A09D-6C5F312CAB6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1CA-4A23-A09D-6C5F312CAB6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1CA-4A23-A09D-6C5F312CAB6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1CA-4A23-A09D-6C5F312CAB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'Pie Chart'!$L$2:$R$3</c:f>
              <c:strCache>
                <c:ptCount val="7"/>
                <c:pt idx="0">
                  <c:v>LSC (Federal)</c:v>
                </c:pt>
                <c:pt idx="1">
                  <c:v>Other Federal Funding</c:v>
                </c:pt>
                <c:pt idx="2">
                  <c:v>State Funding</c:v>
                </c:pt>
                <c:pt idx="3">
                  <c:v>CEJ</c:v>
                </c:pt>
                <c:pt idx="4">
                  <c:v>IOLTA (OLF)</c:v>
                </c:pt>
                <c:pt idx="5">
                  <c:v>Residual Class Action</c:v>
                </c:pt>
                <c:pt idx="6">
                  <c:v>Other Funding</c:v>
                </c:pt>
              </c:strCache>
              <c:extLst/>
            </c:strRef>
          </c:cat>
          <c:val>
            <c:numRef>
              <c:f>'Pie Chart'!$L$4:$R$4</c:f>
              <c:numCache>
                <c:formatCode>0%</c:formatCode>
                <c:ptCount val="7"/>
                <c:pt idx="0">
                  <c:v>0.22577644371930103</c:v>
                </c:pt>
                <c:pt idx="1">
                  <c:v>1.3565485752123439E-2</c:v>
                </c:pt>
                <c:pt idx="2">
                  <c:v>0.28693922871837002</c:v>
                </c:pt>
                <c:pt idx="3">
                  <c:v>4.6696055068080319E-2</c:v>
                </c:pt>
                <c:pt idx="4">
                  <c:v>3.7891098294034184E-2</c:v>
                </c:pt>
                <c:pt idx="5">
                  <c:v>0.1892505672298439</c:v>
                </c:pt>
                <c:pt idx="6">
                  <c:v>0.199881121218247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1CA-4A23-A09D-6C5F312CAB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C5D8F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svg"/><Relationship Id="rId1" Type="http://schemas.openxmlformats.org/officeDocument/2006/relationships/image" Target="../media/image26.png"/><Relationship Id="rId6" Type="http://schemas.openxmlformats.org/officeDocument/2006/relationships/image" Target="../media/image32.svg"/><Relationship Id="rId5" Type="http://schemas.openxmlformats.org/officeDocument/2006/relationships/image" Target="../media/image28.png"/><Relationship Id="rId4" Type="http://schemas.openxmlformats.org/officeDocument/2006/relationships/image" Target="../media/image3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svg"/><Relationship Id="rId1" Type="http://schemas.openxmlformats.org/officeDocument/2006/relationships/image" Target="../media/image26.png"/><Relationship Id="rId6" Type="http://schemas.openxmlformats.org/officeDocument/2006/relationships/image" Target="../media/image32.svg"/><Relationship Id="rId5" Type="http://schemas.openxmlformats.org/officeDocument/2006/relationships/image" Target="../media/image28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8AE187-5695-4DBE-8293-754F36C4CCA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1137A1-D17A-4B2B-993B-C4B1E950D50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dirty="0">
              <a:solidFill>
                <a:srgbClr val="002060"/>
              </a:solidFill>
            </a:rPr>
            <a:t>Mentorship and Support</a:t>
          </a:r>
          <a:endParaRPr lang="en-US" sz="2400" dirty="0">
            <a:solidFill>
              <a:srgbClr val="002060"/>
            </a:solidFill>
          </a:endParaRPr>
        </a:p>
      </dgm:t>
    </dgm:pt>
    <dgm:pt modelId="{E9B275BB-330D-4108-B5B1-888CF00F1525}" type="parTrans" cxnId="{C4213038-453F-4422-8F69-DA75C23C15BF}">
      <dgm:prSet/>
      <dgm:spPr/>
      <dgm:t>
        <a:bodyPr/>
        <a:lstStyle/>
        <a:p>
          <a:endParaRPr lang="en-US"/>
        </a:p>
      </dgm:t>
    </dgm:pt>
    <dgm:pt modelId="{5DBBAB8B-6C6F-415A-A1A9-0A8C718FB860}" type="sibTrans" cxnId="{C4213038-453F-4422-8F69-DA75C23C15B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EC71DA9-02C2-4FC6-8BA5-BF0D4468A00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100" b="1" dirty="0"/>
            <a:t> </a:t>
          </a:r>
          <a:r>
            <a:rPr lang="en-US" sz="2400" b="1" dirty="0">
              <a:solidFill>
                <a:srgbClr val="002060"/>
              </a:solidFill>
            </a:rPr>
            <a:t>Certified Pro Bono Program-PLF Coverage</a:t>
          </a:r>
          <a:endParaRPr lang="en-US" sz="2400" dirty="0">
            <a:solidFill>
              <a:srgbClr val="002060"/>
            </a:solidFill>
          </a:endParaRPr>
        </a:p>
      </dgm:t>
    </dgm:pt>
    <dgm:pt modelId="{44F1871B-2A3C-4F0A-8269-DE6E3B80A9CD}" type="parTrans" cxnId="{7E64C139-424C-451D-AB78-682DA7412C60}">
      <dgm:prSet/>
      <dgm:spPr/>
      <dgm:t>
        <a:bodyPr/>
        <a:lstStyle/>
        <a:p>
          <a:endParaRPr lang="en-US"/>
        </a:p>
      </dgm:t>
    </dgm:pt>
    <dgm:pt modelId="{33700CAE-C593-4C84-9DD8-BA119FEAC39C}" type="sibTrans" cxnId="{7E64C139-424C-451D-AB78-682DA7412C6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D6A5645-C1B3-4D8B-89A1-819785D2738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dirty="0">
              <a:solidFill>
                <a:srgbClr val="002060"/>
              </a:solidFill>
            </a:rPr>
            <a:t>Access to Trainings and </a:t>
          </a:r>
          <a:r>
            <a:rPr lang="en-US" sz="2400" b="1" dirty="0" smtClean="0">
              <a:solidFill>
                <a:srgbClr val="002060"/>
              </a:solidFill>
            </a:rPr>
            <a:t>Resources</a:t>
          </a:r>
          <a:endParaRPr lang="en-US" sz="2400" dirty="0">
            <a:solidFill>
              <a:srgbClr val="002060"/>
            </a:solidFill>
          </a:endParaRPr>
        </a:p>
      </dgm:t>
    </dgm:pt>
    <dgm:pt modelId="{CD8D0839-5D7D-4541-8737-94844BC967AE}" type="parTrans" cxnId="{2381E79F-B6B0-4E69-9BDC-25B1F063DF64}">
      <dgm:prSet/>
      <dgm:spPr/>
      <dgm:t>
        <a:bodyPr/>
        <a:lstStyle/>
        <a:p>
          <a:endParaRPr lang="en-US"/>
        </a:p>
      </dgm:t>
    </dgm:pt>
    <dgm:pt modelId="{83BDC320-6825-4CF1-8129-9E80554A25C0}" type="sibTrans" cxnId="{2381E79F-B6B0-4E69-9BDC-25B1F063DF6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977CDD0-C708-4395-B419-CE8D6A454F2B}" type="pres">
      <dgm:prSet presAssocID="{938AE187-5695-4DBE-8293-754F36C4CCAF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1F1309-1DDB-4B18-916E-8166BD0694C0}" type="pres">
      <dgm:prSet presAssocID="{521137A1-D17A-4B2B-993B-C4B1E950D501}" presName="compNode" presStyleCnt="0"/>
      <dgm:spPr/>
    </dgm:pt>
    <dgm:pt modelId="{98219A0F-55A4-4E62-810B-F962C106CF54}" type="pres">
      <dgm:prSet presAssocID="{521137A1-D17A-4B2B-993B-C4B1E950D501}" presName="bgRect" presStyleLbl="bgShp" presStyleIdx="0" presStyleCnt="3" custLinFactNeighborX="-280"/>
      <dgm:spPr/>
    </dgm:pt>
    <dgm:pt modelId="{4642EE46-A76B-43D8-A7F0-1A0CB7E7ACF2}" type="pres">
      <dgm:prSet presAssocID="{521137A1-D17A-4B2B-993B-C4B1E950D501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7EA7097A-B9E0-45B3-9CB3-AC003E252758}" type="pres">
      <dgm:prSet presAssocID="{521137A1-D17A-4B2B-993B-C4B1E950D501}" presName="spaceRect" presStyleCnt="0"/>
      <dgm:spPr/>
    </dgm:pt>
    <dgm:pt modelId="{381F5503-3C42-4D06-8CFB-CC353E35687A}" type="pres">
      <dgm:prSet presAssocID="{521137A1-D17A-4B2B-993B-C4B1E950D501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B324112-A673-45EB-8F68-F3C963DA469B}" type="pres">
      <dgm:prSet presAssocID="{5DBBAB8B-6C6F-415A-A1A9-0A8C718FB860}" presName="sibTrans" presStyleCnt="0"/>
      <dgm:spPr/>
    </dgm:pt>
    <dgm:pt modelId="{598A8E2E-26C7-4078-91E3-FEA6805B5410}" type="pres">
      <dgm:prSet presAssocID="{1EC71DA9-02C2-4FC6-8BA5-BF0D4468A001}" presName="compNode" presStyleCnt="0"/>
      <dgm:spPr/>
    </dgm:pt>
    <dgm:pt modelId="{4DDACD72-1F6B-4154-87FB-B1125C2E45FE}" type="pres">
      <dgm:prSet presAssocID="{1EC71DA9-02C2-4FC6-8BA5-BF0D4468A001}" presName="bgRect" presStyleLbl="bgShp" presStyleIdx="1" presStyleCnt="3"/>
      <dgm:spPr/>
    </dgm:pt>
    <dgm:pt modelId="{9D557DF7-D138-4F37-AE52-CB2CA1449740}" type="pres">
      <dgm:prSet presAssocID="{1EC71DA9-02C2-4FC6-8BA5-BF0D4468A001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41D1920B-B3AA-4B6B-A1E4-4577AB7E5994}" type="pres">
      <dgm:prSet presAssocID="{1EC71DA9-02C2-4FC6-8BA5-BF0D4468A001}" presName="spaceRect" presStyleCnt="0"/>
      <dgm:spPr/>
    </dgm:pt>
    <dgm:pt modelId="{2E61BADB-35DA-49F9-A6D1-419A8FE5C271}" type="pres">
      <dgm:prSet presAssocID="{1EC71DA9-02C2-4FC6-8BA5-BF0D4468A001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0FA684D-7035-42D4-8C28-3F0CE0627DFA}" type="pres">
      <dgm:prSet presAssocID="{33700CAE-C593-4C84-9DD8-BA119FEAC39C}" presName="sibTrans" presStyleCnt="0"/>
      <dgm:spPr/>
    </dgm:pt>
    <dgm:pt modelId="{2A1B5438-E423-4060-921A-7C6594A5BBAA}" type="pres">
      <dgm:prSet presAssocID="{FD6A5645-C1B3-4D8B-89A1-819785D2738E}" presName="compNode" presStyleCnt="0"/>
      <dgm:spPr/>
    </dgm:pt>
    <dgm:pt modelId="{852223C6-25C8-4044-AF65-30BCF7DECA17}" type="pres">
      <dgm:prSet presAssocID="{FD6A5645-C1B3-4D8B-89A1-819785D2738E}" presName="bgRect" presStyleLbl="bgShp" presStyleIdx="2" presStyleCnt="3"/>
      <dgm:spPr/>
    </dgm:pt>
    <dgm:pt modelId="{605CC9F4-5D77-4C59-BCBC-B7E8908155D5}" type="pres">
      <dgm:prSet presAssocID="{FD6A5645-C1B3-4D8B-89A1-819785D2738E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E49B12D5-BECD-413D-B95A-5BA44CEC1456}" type="pres">
      <dgm:prSet presAssocID="{FD6A5645-C1B3-4D8B-89A1-819785D2738E}" presName="spaceRect" presStyleCnt="0"/>
      <dgm:spPr/>
    </dgm:pt>
    <dgm:pt modelId="{C00B3F04-3B18-4DCC-8DE0-A370731ADA6A}" type="pres">
      <dgm:prSet presAssocID="{FD6A5645-C1B3-4D8B-89A1-819785D2738E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008E1EE3-57B3-4164-8112-341C592579BE}" type="presOf" srcId="{FD6A5645-C1B3-4D8B-89A1-819785D2738E}" destId="{C00B3F04-3B18-4DCC-8DE0-A370731ADA6A}" srcOrd="0" destOrd="0" presId="urn:microsoft.com/office/officeart/2018/2/layout/IconVerticalSolidList"/>
    <dgm:cxn modelId="{4FEE3F1A-2FAA-4975-B5C5-F0157AEF30BF}" type="presOf" srcId="{521137A1-D17A-4B2B-993B-C4B1E950D501}" destId="{381F5503-3C42-4D06-8CFB-CC353E35687A}" srcOrd="0" destOrd="0" presId="urn:microsoft.com/office/officeart/2018/2/layout/IconVerticalSolidList"/>
    <dgm:cxn modelId="{7E64C139-424C-451D-AB78-682DA7412C60}" srcId="{938AE187-5695-4DBE-8293-754F36C4CCAF}" destId="{1EC71DA9-02C2-4FC6-8BA5-BF0D4468A001}" srcOrd="1" destOrd="0" parTransId="{44F1871B-2A3C-4F0A-8269-DE6E3B80A9CD}" sibTransId="{33700CAE-C593-4C84-9DD8-BA119FEAC39C}"/>
    <dgm:cxn modelId="{2381E79F-B6B0-4E69-9BDC-25B1F063DF64}" srcId="{938AE187-5695-4DBE-8293-754F36C4CCAF}" destId="{FD6A5645-C1B3-4D8B-89A1-819785D2738E}" srcOrd="2" destOrd="0" parTransId="{CD8D0839-5D7D-4541-8737-94844BC967AE}" sibTransId="{83BDC320-6825-4CF1-8129-9E80554A25C0}"/>
    <dgm:cxn modelId="{65C435EB-C2AA-4C6C-B0E5-1B7A40B3E82A}" type="presOf" srcId="{1EC71DA9-02C2-4FC6-8BA5-BF0D4468A001}" destId="{2E61BADB-35DA-49F9-A6D1-419A8FE5C271}" srcOrd="0" destOrd="0" presId="urn:microsoft.com/office/officeart/2018/2/layout/IconVerticalSolidList"/>
    <dgm:cxn modelId="{C4213038-453F-4422-8F69-DA75C23C15BF}" srcId="{938AE187-5695-4DBE-8293-754F36C4CCAF}" destId="{521137A1-D17A-4B2B-993B-C4B1E950D501}" srcOrd="0" destOrd="0" parTransId="{E9B275BB-330D-4108-B5B1-888CF00F1525}" sibTransId="{5DBBAB8B-6C6F-415A-A1A9-0A8C718FB860}"/>
    <dgm:cxn modelId="{FE9FA934-267B-48C5-9BF7-C88005196E3E}" type="presOf" srcId="{938AE187-5695-4DBE-8293-754F36C4CCAF}" destId="{3977CDD0-C708-4395-B419-CE8D6A454F2B}" srcOrd="0" destOrd="0" presId="urn:microsoft.com/office/officeart/2018/2/layout/IconVerticalSolidList"/>
    <dgm:cxn modelId="{FB86CD9B-135D-46CA-B61F-BAF6DA2BD78D}" type="presParOf" srcId="{3977CDD0-C708-4395-B419-CE8D6A454F2B}" destId="{7F1F1309-1DDB-4B18-916E-8166BD0694C0}" srcOrd="0" destOrd="0" presId="urn:microsoft.com/office/officeart/2018/2/layout/IconVerticalSolidList"/>
    <dgm:cxn modelId="{57A0A58E-751C-472F-9BAC-25241EDD4AE6}" type="presParOf" srcId="{7F1F1309-1DDB-4B18-916E-8166BD0694C0}" destId="{98219A0F-55A4-4E62-810B-F962C106CF54}" srcOrd="0" destOrd="0" presId="urn:microsoft.com/office/officeart/2018/2/layout/IconVerticalSolidList"/>
    <dgm:cxn modelId="{0F703D4A-90B7-49BD-8C0D-A4D058C7D406}" type="presParOf" srcId="{7F1F1309-1DDB-4B18-916E-8166BD0694C0}" destId="{4642EE46-A76B-43D8-A7F0-1A0CB7E7ACF2}" srcOrd="1" destOrd="0" presId="urn:microsoft.com/office/officeart/2018/2/layout/IconVerticalSolidList"/>
    <dgm:cxn modelId="{ECEF54F8-C041-4FEA-A7B0-58A2945FB835}" type="presParOf" srcId="{7F1F1309-1DDB-4B18-916E-8166BD0694C0}" destId="{7EA7097A-B9E0-45B3-9CB3-AC003E252758}" srcOrd="2" destOrd="0" presId="urn:microsoft.com/office/officeart/2018/2/layout/IconVerticalSolidList"/>
    <dgm:cxn modelId="{07BC25D9-1484-4630-81AF-0BDF36756B5F}" type="presParOf" srcId="{7F1F1309-1DDB-4B18-916E-8166BD0694C0}" destId="{381F5503-3C42-4D06-8CFB-CC353E35687A}" srcOrd="3" destOrd="0" presId="urn:microsoft.com/office/officeart/2018/2/layout/IconVerticalSolidList"/>
    <dgm:cxn modelId="{B2326E9A-83A2-44A9-9AAE-F0758CA24F73}" type="presParOf" srcId="{3977CDD0-C708-4395-B419-CE8D6A454F2B}" destId="{CB324112-A673-45EB-8F68-F3C963DA469B}" srcOrd="1" destOrd="0" presId="urn:microsoft.com/office/officeart/2018/2/layout/IconVerticalSolidList"/>
    <dgm:cxn modelId="{EE6FC271-3EE2-4448-BA47-99ECEB14BC69}" type="presParOf" srcId="{3977CDD0-C708-4395-B419-CE8D6A454F2B}" destId="{598A8E2E-26C7-4078-91E3-FEA6805B5410}" srcOrd="2" destOrd="0" presId="urn:microsoft.com/office/officeart/2018/2/layout/IconVerticalSolidList"/>
    <dgm:cxn modelId="{9CDA94F5-35F3-42E1-9B2E-C193096657A5}" type="presParOf" srcId="{598A8E2E-26C7-4078-91E3-FEA6805B5410}" destId="{4DDACD72-1F6B-4154-87FB-B1125C2E45FE}" srcOrd="0" destOrd="0" presId="urn:microsoft.com/office/officeart/2018/2/layout/IconVerticalSolidList"/>
    <dgm:cxn modelId="{4BDD4E3F-93F3-4400-9D00-7B0A3AD9F859}" type="presParOf" srcId="{598A8E2E-26C7-4078-91E3-FEA6805B5410}" destId="{9D557DF7-D138-4F37-AE52-CB2CA1449740}" srcOrd="1" destOrd="0" presId="urn:microsoft.com/office/officeart/2018/2/layout/IconVerticalSolidList"/>
    <dgm:cxn modelId="{886E9AD4-8BA0-4DA4-9DA6-D85C6AEA271E}" type="presParOf" srcId="{598A8E2E-26C7-4078-91E3-FEA6805B5410}" destId="{41D1920B-B3AA-4B6B-A1E4-4577AB7E5994}" srcOrd="2" destOrd="0" presId="urn:microsoft.com/office/officeart/2018/2/layout/IconVerticalSolidList"/>
    <dgm:cxn modelId="{3F84D04B-80E9-4DB6-98B0-69E5F30B2362}" type="presParOf" srcId="{598A8E2E-26C7-4078-91E3-FEA6805B5410}" destId="{2E61BADB-35DA-49F9-A6D1-419A8FE5C271}" srcOrd="3" destOrd="0" presId="urn:microsoft.com/office/officeart/2018/2/layout/IconVerticalSolidList"/>
    <dgm:cxn modelId="{DF35B0E1-A9B3-4E73-BE02-64FCD7E68CF8}" type="presParOf" srcId="{3977CDD0-C708-4395-B419-CE8D6A454F2B}" destId="{30FA684D-7035-42D4-8C28-3F0CE0627DFA}" srcOrd="3" destOrd="0" presId="urn:microsoft.com/office/officeart/2018/2/layout/IconVerticalSolidList"/>
    <dgm:cxn modelId="{436A60B5-917C-4AE6-91DB-0FE43E2C2142}" type="presParOf" srcId="{3977CDD0-C708-4395-B419-CE8D6A454F2B}" destId="{2A1B5438-E423-4060-921A-7C6594A5BBAA}" srcOrd="4" destOrd="0" presId="urn:microsoft.com/office/officeart/2018/2/layout/IconVerticalSolidList"/>
    <dgm:cxn modelId="{C5BD1E21-F706-4B2F-8A74-D0538B5A307B}" type="presParOf" srcId="{2A1B5438-E423-4060-921A-7C6594A5BBAA}" destId="{852223C6-25C8-4044-AF65-30BCF7DECA17}" srcOrd="0" destOrd="0" presId="urn:microsoft.com/office/officeart/2018/2/layout/IconVerticalSolidList"/>
    <dgm:cxn modelId="{570E33B9-57BE-493E-9C6C-980516C1CA34}" type="presParOf" srcId="{2A1B5438-E423-4060-921A-7C6594A5BBAA}" destId="{605CC9F4-5D77-4C59-BCBC-B7E8908155D5}" srcOrd="1" destOrd="0" presId="urn:microsoft.com/office/officeart/2018/2/layout/IconVerticalSolidList"/>
    <dgm:cxn modelId="{9B94A3F5-74F1-47DB-9B64-A2E202BAC9A1}" type="presParOf" srcId="{2A1B5438-E423-4060-921A-7C6594A5BBAA}" destId="{E49B12D5-BECD-413D-B95A-5BA44CEC1456}" srcOrd="2" destOrd="0" presId="urn:microsoft.com/office/officeart/2018/2/layout/IconVerticalSolidList"/>
    <dgm:cxn modelId="{7EBF596F-FF61-42CF-B902-0F839C3A9384}" type="presParOf" srcId="{2A1B5438-E423-4060-921A-7C6594A5BBAA}" destId="{C00B3F04-3B18-4DCC-8DE0-A370731ADA6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219A0F-55A4-4E62-810B-F962C106CF54}">
      <dsp:nvSpPr>
        <dsp:cNvPr id="0" name=""/>
        <dsp:cNvSpPr/>
      </dsp:nvSpPr>
      <dsp:spPr>
        <a:xfrm>
          <a:off x="0" y="466"/>
          <a:ext cx="6591300" cy="109148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42EE46-A76B-43D8-A7F0-1A0CB7E7ACF2}">
      <dsp:nvSpPr>
        <dsp:cNvPr id="0" name=""/>
        <dsp:cNvSpPr/>
      </dsp:nvSpPr>
      <dsp:spPr>
        <a:xfrm>
          <a:off x="330172" y="246049"/>
          <a:ext cx="600314" cy="60031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1F5503-3C42-4D06-8CFB-CC353E35687A}">
      <dsp:nvSpPr>
        <dsp:cNvPr id="0" name=""/>
        <dsp:cNvSpPr/>
      </dsp:nvSpPr>
      <dsp:spPr>
        <a:xfrm>
          <a:off x="1260659" y="466"/>
          <a:ext cx="5330640" cy="1091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515" tIns="115515" rIns="115515" bIns="115515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rgbClr val="002060"/>
              </a:solidFill>
            </a:rPr>
            <a:t>Mentorship and Support</a:t>
          </a:r>
          <a:endParaRPr lang="en-US" sz="2400" kern="1200" dirty="0">
            <a:solidFill>
              <a:srgbClr val="002060"/>
            </a:solidFill>
          </a:endParaRPr>
        </a:p>
      </dsp:txBody>
      <dsp:txXfrm>
        <a:off x="1260659" y="466"/>
        <a:ext cx="5330640" cy="1091480"/>
      </dsp:txXfrm>
    </dsp:sp>
    <dsp:sp modelId="{4DDACD72-1F6B-4154-87FB-B1125C2E45FE}">
      <dsp:nvSpPr>
        <dsp:cNvPr id="0" name=""/>
        <dsp:cNvSpPr/>
      </dsp:nvSpPr>
      <dsp:spPr>
        <a:xfrm>
          <a:off x="0" y="1364816"/>
          <a:ext cx="6591300" cy="109148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557DF7-D138-4F37-AE52-CB2CA1449740}">
      <dsp:nvSpPr>
        <dsp:cNvPr id="0" name=""/>
        <dsp:cNvSpPr/>
      </dsp:nvSpPr>
      <dsp:spPr>
        <a:xfrm>
          <a:off x="330172" y="1610399"/>
          <a:ext cx="600314" cy="60031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61BADB-35DA-49F9-A6D1-419A8FE5C271}">
      <dsp:nvSpPr>
        <dsp:cNvPr id="0" name=""/>
        <dsp:cNvSpPr/>
      </dsp:nvSpPr>
      <dsp:spPr>
        <a:xfrm>
          <a:off x="1260659" y="1364816"/>
          <a:ext cx="5330640" cy="1091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515" tIns="115515" rIns="115515" bIns="115515" numCol="1" spcCol="1270" anchor="ctr" anchorCtr="0">
          <a:noAutofit/>
        </a:bodyPr>
        <a:lstStyle/>
        <a:p>
          <a:pPr lvl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/>
            <a:t> </a:t>
          </a:r>
          <a:r>
            <a:rPr lang="en-US" sz="2400" b="1" kern="1200" dirty="0">
              <a:solidFill>
                <a:srgbClr val="002060"/>
              </a:solidFill>
            </a:rPr>
            <a:t>Certified Pro Bono Program-PLF Coverage</a:t>
          </a:r>
          <a:endParaRPr lang="en-US" sz="2400" kern="1200" dirty="0">
            <a:solidFill>
              <a:srgbClr val="002060"/>
            </a:solidFill>
          </a:endParaRPr>
        </a:p>
      </dsp:txBody>
      <dsp:txXfrm>
        <a:off x="1260659" y="1364816"/>
        <a:ext cx="5330640" cy="1091480"/>
      </dsp:txXfrm>
    </dsp:sp>
    <dsp:sp modelId="{852223C6-25C8-4044-AF65-30BCF7DECA17}">
      <dsp:nvSpPr>
        <dsp:cNvPr id="0" name=""/>
        <dsp:cNvSpPr/>
      </dsp:nvSpPr>
      <dsp:spPr>
        <a:xfrm>
          <a:off x="0" y="2729166"/>
          <a:ext cx="6591300" cy="109148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5CC9F4-5D77-4C59-BCBC-B7E8908155D5}">
      <dsp:nvSpPr>
        <dsp:cNvPr id="0" name=""/>
        <dsp:cNvSpPr/>
      </dsp:nvSpPr>
      <dsp:spPr>
        <a:xfrm>
          <a:off x="330172" y="2974749"/>
          <a:ext cx="600314" cy="600314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0B3F04-3B18-4DCC-8DE0-A370731ADA6A}">
      <dsp:nvSpPr>
        <dsp:cNvPr id="0" name=""/>
        <dsp:cNvSpPr/>
      </dsp:nvSpPr>
      <dsp:spPr>
        <a:xfrm>
          <a:off x="1260659" y="2729166"/>
          <a:ext cx="5330640" cy="1091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515" tIns="115515" rIns="115515" bIns="115515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rgbClr val="002060"/>
              </a:solidFill>
            </a:rPr>
            <a:t>Access to Trainings and </a:t>
          </a:r>
          <a:r>
            <a:rPr lang="en-US" sz="2400" b="1" kern="1200" dirty="0" smtClean="0">
              <a:solidFill>
                <a:srgbClr val="002060"/>
              </a:solidFill>
            </a:rPr>
            <a:t>Resources</a:t>
          </a:r>
          <a:endParaRPr lang="en-US" sz="2400" kern="1200" dirty="0">
            <a:solidFill>
              <a:srgbClr val="002060"/>
            </a:solidFill>
          </a:endParaRPr>
        </a:p>
      </dsp:txBody>
      <dsp:txXfrm>
        <a:off x="1260659" y="2729166"/>
        <a:ext cx="5330640" cy="1091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2" y="0"/>
            <a:ext cx="4029513" cy="739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6475" tIns="68225" rIns="136475" bIns="682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264744" y="0"/>
            <a:ext cx="4029511" cy="739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6475" tIns="68225" rIns="136475" bIns="682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54088" y="1108075"/>
            <a:ext cx="7389812" cy="5543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30711" y="7022844"/>
            <a:ext cx="7437120" cy="665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6475" tIns="68225" rIns="136475" bIns="68225" anchor="t" anchorCtr="0">
            <a:norm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2" y="14040631"/>
            <a:ext cx="4029513" cy="739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6475" tIns="68225" rIns="136475" bIns="682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264744" y="14040631"/>
            <a:ext cx="4029511" cy="739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6475" tIns="68225" rIns="136475" bIns="682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egonadvocates.org/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930711" y="7022844"/>
            <a:ext cx="7437120" cy="6651756"/>
          </a:xfrm>
          <a:prstGeom prst="rect">
            <a:avLst/>
          </a:prstGeom>
        </p:spPr>
        <p:txBody>
          <a:bodyPr spcFirstLastPara="1" wrap="square" lIns="136475" tIns="68225" rIns="136475" bIns="682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1108075"/>
            <a:ext cx="7389812" cy="5543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1955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7718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1777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1599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1108075"/>
            <a:ext cx="7389812" cy="5543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7" name="Google Shape;167;p11:notes"/>
          <p:cNvSpPr txBox="1">
            <a:spLocks noGrp="1"/>
          </p:cNvSpPr>
          <p:nvPr>
            <p:ph type="body" idx="1"/>
          </p:nvPr>
        </p:nvSpPr>
        <p:spPr>
          <a:xfrm>
            <a:off x="930711" y="7022844"/>
            <a:ext cx="7437120" cy="665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6475" tIns="68225" rIns="136475" bIns="682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1:notes"/>
          <p:cNvSpPr txBox="1">
            <a:spLocks noGrp="1"/>
          </p:cNvSpPr>
          <p:nvPr>
            <p:ph type="sldNum" idx="12"/>
          </p:nvPr>
        </p:nvSpPr>
        <p:spPr>
          <a:xfrm>
            <a:off x="5264744" y="14040631"/>
            <a:ext cx="4029511" cy="739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6475" tIns="68225" rIns="136475" bIns="682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:notes"/>
          <p:cNvSpPr txBox="1">
            <a:spLocks noGrp="1"/>
          </p:cNvSpPr>
          <p:nvPr>
            <p:ph type="body" idx="1"/>
          </p:nvPr>
        </p:nvSpPr>
        <p:spPr>
          <a:xfrm>
            <a:off x="930711" y="7022844"/>
            <a:ext cx="7437120" cy="6651756"/>
          </a:xfrm>
          <a:prstGeom prst="rect">
            <a:avLst/>
          </a:prstGeom>
        </p:spPr>
        <p:txBody>
          <a:bodyPr spcFirstLastPara="1" wrap="square" lIns="136475" tIns="68225" rIns="136475" bIns="682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1108075"/>
            <a:ext cx="7389812" cy="5543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1108075"/>
            <a:ext cx="7389812" cy="5543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4" name="Google Shape;174;p12:notes"/>
          <p:cNvSpPr txBox="1">
            <a:spLocks noGrp="1"/>
          </p:cNvSpPr>
          <p:nvPr>
            <p:ph type="body" idx="1"/>
          </p:nvPr>
        </p:nvSpPr>
        <p:spPr>
          <a:xfrm>
            <a:off x="930711" y="7022844"/>
            <a:ext cx="7437120" cy="665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6475" tIns="68225" rIns="136475" bIns="682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2:notes"/>
          <p:cNvSpPr txBox="1">
            <a:spLocks noGrp="1"/>
          </p:cNvSpPr>
          <p:nvPr>
            <p:ph type="sldNum" idx="12"/>
          </p:nvPr>
        </p:nvSpPr>
        <p:spPr>
          <a:xfrm>
            <a:off x="5264744" y="14040631"/>
            <a:ext cx="4029511" cy="739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6475" tIns="68225" rIns="136475" bIns="682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6557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973855-B5AD-4393-9D18-09CFC41407E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75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en-US" sz="2400"/>
              <a:t>1. Periodic CLE’s and Brown Bag Discussions - </a:t>
            </a:r>
            <a:r>
              <a:rPr lang="en-US" altLang="en-US" sz="2400">
                <a:hlinkClick r:id="rId3"/>
              </a:rPr>
              <a:t>www.oregonadvocates.org</a:t>
            </a:r>
            <a:endParaRPr lang="en-US" altLang="en-US" sz="2400"/>
          </a:p>
          <a:p>
            <a:pPr lvl="1"/>
            <a:r>
              <a:rPr lang="en-US" altLang="en-US" sz="2400"/>
              <a:t>6. LASO &amp; OLC are certified PB providers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DACD0-2FDC-4DD7-8767-DA1664903E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2638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:notes"/>
          <p:cNvSpPr txBox="1">
            <a:spLocks noGrp="1"/>
          </p:cNvSpPr>
          <p:nvPr>
            <p:ph type="body" idx="1"/>
          </p:nvPr>
        </p:nvSpPr>
        <p:spPr>
          <a:xfrm>
            <a:off x="930711" y="7022844"/>
            <a:ext cx="7437120" cy="6651756"/>
          </a:xfrm>
          <a:prstGeom prst="rect">
            <a:avLst/>
          </a:prstGeom>
        </p:spPr>
        <p:txBody>
          <a:bodyPr spcFirstLastPara="1" wrap="square" lIns="136475" tIns="68225" rIns="136475" bIns="682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1108075"/>
            <a:ext cx="7389812" cy="5543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6:notes"/>
          <p:cNvSpPr txBox="1">
            <a:spLocks noGrp="1"/>
          </p:cNvSpPr>
          <p:nvPr>
            <p:ph type="body" idx="1"/>
          </p:nvPr>
        </p:nvSpPr>
        <p:spPr>
          <a:xfrm>
            <a:off x="930711" y="7022844"/>
            <a:ext cx="7437120" cy="6651756"/>
          </a:xfrm>
          <a:prstGeom prst="rect">
            <a:avLst/>
          </a:prstGeom>
        </p:spPr>
        <p:txBody>
          <a:bodyPr spcFirstLastPara="1" wrap="square" lIns="136475" tIns="68225" rIns="136475" bIns="682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1108075"/>
            <a:ext cx="7389812" cy="5543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1108075"/>
            <a:ext cx="7389812" cy="5543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930711" y="7022844"/>
            <a:ext cx="7437120" cy="665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6475" tIns="68225" rIns="136475" bIns="682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 txBox="1">
            <a:spLocks noGrp="1"/>
          </p:cNvSpPr>
          <p:nvPr>
            <p:ph type="sldNum" idx="12"/>
          </p:nvPr>
        </p:nvSpPr>
        <p:spPr>
          <a:xfrm>
            <a:off x="5264744" y="14040631"/>
            <a:ext cx="4029511" cy="739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6475" tIns="68225" rIns="136475" bIns="682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BDE8B1-C333-4C1D-9AA7-948B3BA988A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696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BDE8B1-C333-4C1D-9AA7-948B3BA988A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681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0:notes"/>
          <p:cNvSpPr txBox="1">
            <a:spLocks noGrp="1"/>
          </p:cNvSpPr>
          <p:nvPr>
            <p:ph type="body" idx="1"/>
          </p:nvPr>
        </p:nvSpPr>
        <p:spPr>
          <a:xfrm>
            <a:off x="930711" y="7022844"/>
            <a:ext cx="7437120" cy="6651756"/>
          </a:xfrm>
          <a:prstGeom prst="rect">
            <a:avLst/>
          </a:prstGeom>
        </p:spPr>
        <p:txBody>
          <a:bodyPr spcFirstLastPara="1" wrap="square" lIns="136475" tIns="68225" rIns="136475" bIns="682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1108075"/>
            <a:ext cx="7389812" cy="5543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1:notes"/>
          <p:cNvSpPr txBox="1">
            <a:spLocks noGrp="1"/>
          </p:cNvSpPr>
          <p:nvPr>
            <p:ph type="body" idx="1"/>
          </p:nvPr>
        </p:nvSpPr>
        <p:spPr>
          <a:xfrm>
            <a:off x="930711" y="7022844"/>
            <a:ext cx="7437120" cy="6651756"/>
          </a:xfrm>
          <a:prstGeom prst="rect">
            <a:avLst/>
          </a:prstGeom>
        </p:spPr>
        <p:txBody>
          <a:bodyPr spcFirstLastPara="1" wrap="square" lIns="136475" tIns="68225" rIns="136475" bIns="682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1108075"/>
            <a:ext cx="7389812" cy="5543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1108075"/>
            <a:ext cx="7389812" cy="5543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930711" y="7022844"/>
            <a:ext cx="7437120" cy="665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6475" tIns="68225" rIns="136475" bIns="682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/>
          <p:cNvSpPr txBox="1">
            <a:spLocks noGrp="1"/>
          </p:cNvSpPr>
          <p:nvPr>
            <p:ph type="sldNum" idx="12"/>
          </p:nvPr>
        </p:nvSpPr>
        <p:spPr>
          <a:xfrm>
            <a:off x="5264744" y="14040631"/>
            <a:ext cx="4029511" cy="739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6475" tIns="68225" rIns="136475" bIns="682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BDE8B1-C333-4C1D-9AA7-948B3BA988A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51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BDE8B1-C333-4C1D-9AA7-948B3BA988A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77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BDE8B1-C333-4C1D-9AA7-948B3BA988A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82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BDE8B1-C333-4C1D-9AA7-948B3BA988A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69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1108075"/>
            <a:ext cx="7389812" cy="5543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3" name="Google Shape;153;p9:notes"/>
          <p:cNvSpPr txBox="1">
            <a:spLocks noGrp="1"/>
          </p:cNvSpPr>
          <p:nvPr>
            <p:ph type="body" idx="1"/>
          </p:nvPr>
        </p:nvSpPr>
        <p:spPr>
          <a:xfrm>
            <a:off x="930711" y="7022844"/>
            <a:ext cx="7437120" cy="665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6475" tIns="68225" rIns="136475" bIns="682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4" name="Google Shape;154;p9:notes"/>
          <p:cNvSpPr txBox="1">
            <a:spLocks noGrp="1"/>
          </p:cNvSpPr>
          <p:nvPr>
            <p:ph type="sldNum" idx="12"/>
          </p:nvPr>
        </p:nvSpPr>
        <p:spPr>
          <a:xfrm>
            <a:off x="5264744" y="14040631"/>
            <a:ext cx="4029511" cy="739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6475" tIns="68225" rIns="136475" bIns="682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77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ayla@cej-oregon.or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3" r="38361" b="1831"/>
          <a:stretch/>
        </p:blipFill>
        <p:spPr>
          <a:xfrm flipH="1">
            <a:off x="0" y="0"/>
            <a:ext cx="6777318" cy="687592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949713" y="2230867"/>
            <a:ext cx="4495800" cy="2743200"/>
          </a:xfrm>
          <a:solidFill>
            <a:schemeClr val="bg1"/>
          </a:solidFill>
          <a:ln w="57150"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Access to Justice in Oregon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CEJ Southern Oregon Regional Event at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Edenvale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October 10,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2024</a:t>
            </a:r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742" y="46112"/>
            <a:ext cx="3505461" cy="12904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294" y="46112"/>
            <a:ext cx="2469845" cy="161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88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3810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28527A"/>
                </a:solidFill>
                <a:latin typeface="+mn-lt"/>
              </a:rPr>
              <a:t>The Snowballing Effect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27184" y="1505649"/>
            <a:ext cx="8018724" cy="4544782"/>
            <a:chOff x="755931" y="1658049"/>
            <a:chExt cx="8018724" cy="4544782"/>
          </a:xfrm>
        </p:grpSpPr>
        <p:sp>
          <p:nvSpPr>
            <p:cNvPr id="5" name="Text Placeholder 2"/>
            <p:cNvSpPr txBox="1">
              <a:spLocks/>
            </p:cNvSpPr>
            <p:nvPr/>
          </p:nvSpPr>
          <p:spPr>
            <a:xfrm>
              <a:off x="4979895" y="1658049"/>
              <a:ext cx="3794760" cy="82391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rgbClr val="28527A"/>
                  </a:solidFill>
                </a:rPr>
                <a:t>Those with records were:</a:t>
              </a:r>
            </a:p>
          </p:txBody>
        </p:sp>
        <p:sp>
          <p:nvSpPr>
            <p:cNvPr id="7" name="Content Placeholder 3"/>
            <p:cNvSpPr txBox="1"/>
            <p:nvPr/>
          </p:nvSpPr>
          <p:spPr>
            <a:xfrm>
              <a:off x="4979895" y="2518243"/>
              <a:ext cx="3794760" cy="368458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9" rIns="45719">
              <a:normAutofit fontScale="92500"/>
            </a:bodyPr>
            <a:lstStyle/>
            <a:p>
              <a:pPr defTabSz="914400">
                <a:lnSpc>
                  <a:spcPct val="130000"/>
                </a:lnSpc>
                <a:spcBef>
                  <a:spcPts val="1000"/>
                </a:spcBef>
                <a:defRPr sz="2800" b="1">
                  <a:solidFill>
                    <a:srgbClr val="FFFFFF"/>
                  </a:solidFill>
                </a:defRPr>
              </a:pPr>
              <a:r>
                <a:rPr sz="2400" dirty="0">
                  <a:solidFill>
                    <a:srgbClr val="28527A"/>
                  </a:solidFill>
                  <a:latin typeface="+mn-lt"/>
                </a:rPr>
                <a:t>9.8</a:t>
              </a:r>
              <a:r>
                <a:rPr sz="2400" b="0" dirty="0">
                  <a:solidFill>
                    <a:srgbClr val="28527A"/>
                  </a:solidFill>
                  <a:latin typeface="+mn-lt"/>
                </a:rPr>
                <a:t>x more </a:t>
              </a:r>
              <a:r>
                <a:rPr lang="en-US" sz="2400" b="0" dirty="0">
                  <a:solidFill>
                    <a:srgbClr val="28527A"/>
                  </a:solidFill>
                  <a:latin typeface="+mn-lt"/>
                </a:rPr>
                <a:t>likely to face </a:t>
              </a:r>
              <a:r>
                <a:rPr sz="2400" b="0" dirty="0">
                  <a:solidFill>
                    <a:srgbClr val="28527A"/>
                  </a:solidFill>
                  <a:latin typeface="+mn-lt"/>
                </a:rPr>
                <a:t>homelessness</a:t>
              </a:r>
            </a:p>
            <a:p>
              <a:pPr defTabSz="914400">
                <a:lnSpc>
                  <a:spcPct val="130000"/>
                </a:lnSpc>
                <a:spcBef>
                  <a:spcPts val="1000"/>
                </a:spcBef>
                <a:defRPr sz="2800" b="1">
                  <a:solidFill>
                    <a:srgbClr val="FFFFFF"/>
                  </a:solidFill>
                </a:defRPr>
              </a:pPr>
              <a:r>
                <a:rPr lang="en-US" sz="2400" b="1" dirty="0">
                  <a:solidFill>
                    <a:srgbClr val="28527A"/>
                  </a:solidFill>
                  <a:latin typeface="+mn-lt"/>
                </a:rPr>
                <a:t>2.5x</a:t>
              </a:r>
              <a:r>
                <a:rPr lang="en-US" sz="2400" b="0" dirty="0">
                  <a:solidFill>
                    <a:srgbClr val="28527A"/>
                  </a:solidFill>
                  <a:latin typeface="+mn-lt"/>
                </a:rPr>
                <a:t> more likely to have family law issues </a:t>
              </a:r>
            </a:p>
            <a:p>
              <a:pPr defTabSz="914400">
                <a:lnSpc>
                  <a:spcPct val="130000"/>
                </a:lnSpc>
                <a:spcBef>
                  <a:spcPts val="1000"/>
                </a:spcBef>
                <a:defRPr sz="2800" b="1">
                  <a:solidFill>
                    <a:srgbClr val="FFFFFF"/>
                  </a:solidFill>
                </a:defRPr>
              </a:pPr>
              <a:r>
                <a:rPr lang="en-US" sz="2400" b="1" dirty="0">
                  <a:solidFill>
                    <a:srgbClr val="28527A"/>
                  </a:solidFill>
                </a:rPr>
                <a:t>2.2x </a:t>
              </a:r>
              <a:r>
                <a:rPr lang="en-US" sz="2400" b="0" dirty="0">
                  <a:solidFill>
                    <a:srgbClr val="28527A"/>
                  </a:solidFill>
                  <a:latin typeface="+mn-lt"/>
                </a:rPr>
                <a:t>more likely to have elder law or disability issues</a:t>
              </a:r>
            </a:p>
            <a:p>
              <a:pPr defTabSz="914400">
                <a:lnSpc>
                  <a:spcPct val="130000"/>
                </a:lnSpc>
                <a:spcBef>
                  <a:spcPts val="1000"/>
                </a:spcBef>
                <a:defRPr sz="2800" b="1">
                  <a:solidFill>
                    <a:srgbClr val="FFFFFF"/>
                  </a:solidFill>
                </a:defRPr>
              </a:pPr>
              <a:r>
                <a:rPr lang="en-US" sz="2400" dirty="0">
                  <a:solidFill>
                    <a:srgbClr val="28527A"/>
                  </a:solidFill>
                  <a:latin typeface="+mn-lt"/>
                </a:rPr>
                <a:t>  </a:t>
              </a:r>
              <a:endParaRPr sz="2400" b="0" dirty="0">
                <a:solidFill>
                  <a:srgbClr val="28527A"/>
                </a:solidFill>
                <a:latin typeface="+mn-lt"/>
              </a:endParaRPr>
            </a:p>
          </p:txBody>
        </p:sp>
        <p:sp>
          <p:nvSpPr>
            <p:cNvPr id="8" name="Text Placeholder 4"/>
            <p:cNvSpPr txBox="1">
              <a:spLocks/>
            </p:cNvSpPr>
            <p:nvPr/>
          </p:nvSpPr>
          <p:spPr>
            <a:xfrm>
              <a:off x="755931" y="1694330"/>
              <a:ext cx="3794760" cy="823913"/>
            </a:xfrm>
            <a:prstGeom prst="rect">
              <a:avLst/>
            </a:prstGeom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SzTx/>
                <a:buFontTx/>
                <a:buNone/>
                <a:defRPr sz="3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</a:pPr>
              <a:r>
                <a:rPr lang="en-US" sz="2400" dirty="0">
                  <a:solidFill>
                    <a:srgbClr val="28527A"/>
                  </a:solidFill>
                </a:rPr>
                <a:t>Abuse survivors were:</a:t>
              </a:r>
            </a:p>
          </p:txBody>
        </p:sp>
        <p:sp>
          <p:nvSpPr>
            <p:cNvPr id="9" name="Content Placeholder 5"/>
            <p:cNvSpPr txBox="1"/>
            <p:nvPr/>
          </p:nvSpPr>
          <p:spPr>
            <a:xfrm>
              <a:off x="755931" y="2240754"/>
              <a:ext cx="3794760" cy="368458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9" rIns="45719">
              <a:normAutofit/>
            </a:bodyPr>
            <a:lstStyle/>
            <a:p>
              <a:pPr defTabSz="914400">
                <a:lnSpc>
                  <a:spcPct val="130000"/>
                </a:lnSpc>
                <a:spcBef>
                  <a:spcPts val="1000"/>
                </a:spcBef>
                <a:defRPr sz="2800" b="1">
                  <a:solidFill>
                    <a:srgbClr val="FFFFFF"/>
                  </a:solidFill>
                </a:defRPr>
              </a:pPr>
              <a:r>
                <a:rPr sz="2400" dirty="0">
                  <a:solidFill>
                    <a:srgbClr val="28527A"/>
                  </a:solidFill>
                  <a:latin typeface="+mn-lt"/>
                </a:rPr>
                <a:t>6.2</a:t>
              </a:r>
              <a:r>
                <a:rPr sz="2400" b="0" dirty="0">
                  <a:solidFill>
                    <a:srgbClr val="28527A"/>
                  </a:solidFill>
                  <a:latin typeface="+mn-lt"/>
                </a:rPr>
                <a:t>x more </a:t>
              </a:r>
              <a:r>
                <a:rPr lang="en-US" sz="2400" b="0" dirty="0">
                  <a:solidFill>
                    <a:srgbClr val="28527A"/>
                  </a:solidFill>
                  <a:latin typeface="+mn-lt"/>
                </a:rPr>
                <a:t>likely to face </a:t>
              </a:r>
              <a:r>
                <a:rPr sz="2400" b="0" dirty="0">
                  <a:solidFill>
                    <a:srgbClr val="28527A"/>
                  </a:solidFill>
                  <a:latin typeface="+mn-lt"/>
                </a:rPr>
                <a:t>homelessness</a:t>
              </a:r>
            </a:p>
            <a:p>
              <a:pPr defTabSz="914400">
                <a:lnSpc>
                  <a:spcPct val="130000"/>
                </a:lnSpc>
                <a:spcBef>
                  <a:spcPts val="1000"/>
                </a:spcBef>
                <a:defRPr sz="2800" b="1">
                  <a:solidFill>
                    <a:srgbClr val="FFFFFF"/>
                  </a:solidFill>
                </a:defRPr>
              </a:pPr>
              <a:r>
                <a:rPr sz="2400" dirty="0">
                  <a:solidFill>
                    <a:srgbClr val="28527A"/>
                  </a:solidFill>
                  <a:latin typeface="+mn-lt"/>
                </a:rPr>
                <a:t>3.7</a:t>
              </a:r>
              <a:r>
                <a:rPr sz="2400" b="0" dirty="0">
                  <a:solidFill>
                    <a:srgbClr val="28527A"/>
                  </a:solidFill>
                  <a:latin typeface="+mn-lt"/>
                </a:rPr>
                <a:t>x more </a:t>
              </a:r>
              <a:r>
                <a:rPr lang="en-US" sz="2400" b="0" dirty="0">
                  <a:solidFill>
                    <a:srgbClr val="28527A"/>
                  </a:solidFill>
                  <a:latin typeface="+mn-lt"/>
                </a:rPr>
                <a:t>likely to have </a:t>
              </a:r>
              <a:r>
                <a:rPr sz="2400" b="0" dirty="0">
                  <a:solidFill>
                    <a:srgbClr val="28527A"/>
                  </a:solidFill>
                  <a:latin typeface="+mn-lt"/>
                </a:rPr>
                <a:t>education</a:t>
              </a:r>
              <a:r>
                <a:rPr lang="en-US" sz="2400" b="0" dirty="0">
                  <a:solidFill>
                    <a:srgbClr val="28527A"/>
                  </a:solidFill>
                  <a:latin typeface="+mn-lt"/>
                </a:rPr>
                <a:t>-related legal</a:t>
              </a:r>
              <a:r>
                <a:rPr sz="2400" b="0" dirty="0">
                  <a:solidFill>
                    <a:srgbClr val="28527A"/>
                  </a:solidFill>
                  <a:latin typeface="+mn-lt"/>
                </a:rPr>
                <a:t> issues</a:t>
              </a:r>
            </a:p>
            <a:p>
              <a:pPr defTabSz="914400">
                <a:lnSpc>
                  <a:spcPct val="130000"/>
                </a:lnSpc>
                <a:spcBef>
                  <a:spcPts val="1000"/>
                </a:spcBef>
                <a:defRPr sz="2800" b="1">
                  <a:solidFill>
                    <a:srgbClr val="FFFFFF"/>
                  </a:solidFill>
                </a:defRPr>
              </a:pPr>
              <a:r>
                <a:rPr sz="2400" dirty="0">
                  <a:solidFill>
                    <a:srgbClr val="28527A"/>
                  </a:solidFill>
                  <a:latin typeface="+mn-lt"/>
                </a:rPr>
                <a:t>2.1</a:t>
              </a:r>
              <a:r>
                <a:rPr sz="2400" b="0" dirty="0">
                  <a:solidFill>
                    <a:srgbClr val="28527A"/>
                  </a:solidFill>
                  <a:latin typeface="+mn-lt"/>
                </a:rPr>
                <a:t>x more rental issues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5693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6494" y="407894"/>
            <a:ext cx="8095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28527A"/>
                </a:solidFill>
                <a:latin typeface="+mn-lt"/>
              </a:rPr>
              <a:t>Disparate Effects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228600" y="1681163"/>
            <a:ext cx="2705894" cy="528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2100" b="1" dirty="0">
                <a:solidFill>
                  <a:srgbClr val="28527A"/>
                </a:solidFill>
              </a:rPr>
              <a:t>Black Americans:</a:t>
            </a:r>
          </a:p>
        </p:txBody>
      </p:sp>
      <p:sp>
        <p:nvSpPr>
          <p:cNvPr id="11" name="Content Placeholder 3"/>
          <p:cNvSpPr txBox="1"/>
          <p:nvPr/>
        </p:nvSpPr>
        <p:spPr>
          <a:xfrm>
            <a:off x="274320" y="2209800"/>
            <a:ext cx="2743200" cy="396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defTabSz="914400">
              <a:lnSpc>
                <a:spcPct val="130000"/>
              </a:lnSpc>
              <a:spcBef>
                <a:spcPts val="1000"/>
              </a:spcBef>
              <a:defRPr sz="2800" b="1">
                <a:solidFill>
                  <a:srgbClr val="FFFFFF"/>
                </a:solidFill>
              </a:defRPr>
            </a:pPr>
            <a:r>
              <a:rPr sz="2000" spc="-100" dirty="0">
                <a:solidFill>
                  <a:srgbClr val="28527A"/>
                </a:solidFill>
                <a:latin typeface="+mn-lt"/>
              </a:rPr>
              <a:t>2.3</a:t>
            </a:r>
            <a:r>
              <a:rPr sz="2000" b="0" spc="-100" dirty="0">
                <a:solidFill>
                  <a:srgbClr val="28527A"/>
                </a:solidFill>
                <a:latin typeface="+mn-lt"/>
              </a:rPr>
              <a:t>x more </a:t>
            </a:r>
            <a:r>
              <a:rPr lang="en-US" sz="2000" b="0" spc="-100" dirty="0" smtClean="0">
                <a:solidFill>
                  <a:srgbClr val="28527A"/>
                </a:solidFill>
                <a:latin typeface="+mn-lt"/>
              </a:rPr>
              <a:t>likely to face </a:t>
            </a:r>
            <a:r>
              <a:rPr sz="2000" b="0" spc="-100" dirty="0" smtClean="0">
                <a:solidFill>
                  <a:srgbClr val="28527A"/>
                </a:solidFill>
                <a:latin typeface="+mn-lt"/>
              </a:rPr>
              <a:t>homelessness</a:t>
            </a:r>
            <a:endParaRPr sz="2000" b="0" spc="-100" dirty="0">
              <a:solidFill>
                <a:srgbClr val="28527A"/>
              </a:solidFill>
              <a:latin typeface="+mn-lt"/>
            </a:endParaRPr>
          </a:p>
          <a:p>
            <a:pPr defTabSz="914400">
              <a:lnSpc>
                <a:spcPct val="130000"/>
              </a:lnSpc>
              <a:spcBef>
                <a:spcPts val="1000"/>
              </a:spcBef>
              <a:defRPr sz="2800" b="1">
                <a:solidFill>
                  <a:srgbClr val="FFFFFF"/>
                </a:solidFill>
              </a:defRPr>
            </a:pPr>
            <a:r>
              <a:rPr sz="2000" spc="-100" dirty="0">
                <a:solidFill>
                  <a:srgbClr val="28527A"/>
                </a:solidFill>
                <a:latin typeface="+mn-lt"/>
              </a:rPr>
              <a:t>2.1</a:t>
            </a:r>
            <a:r>
              <a:rPr sz="2000" b="0" spc="-100" dirty="0">
                <a:solidFill>
                  <a:srgbClr val="28527A"/>
                </a:solidFill>
                <a:latin typeface="+mn-lt"/>
              </a:rPr>
              <a:t>x more </a:t>
            </a:r>
            <a:r>
              <a:rPr lang="en-US" sz="2000" b="0" spc="-100" dirty="0" smtClean="0">
                <a:solidFill>
                  <a:srgbClr val="28527A"/>
                </a:solidFill>
                <a:latin typeface="+mn-lt"/>
              </a:rPr>
              <a:t>likely to face an</a:t>
            </a:r>
            <a:r>
              <a:rPr lang="en-US" sz="2000" spc="-100" dirty="0" smtClean="0">
                <a:solidFill>
                  <a:srgbClr val="28527A"/>
                </a:solidFill>
                <a:latin typeface="+mn-lt"/>
              </a:rPr>
              <a:t> </a:t>
            </a:r>
            <a:r>
              <a:rPr sz="2000" b="0" spc="-100" dirty="0" smtClean="0">
                <a:solidFill>
                  <a:srgbClr val="28527A"/>
                </a:solidFill>
                <a:latin typeface="+mn-lt"/>
              </a:rPr>
              <a:t>education</a:t>
            </a:r>
            <a:r>
              <a:rPr lang="en-US" sz="2000" b="0" spc="-100" dirty="0" smtClean="0">
                <a:solidFill>
                  <a:srgbClr val="28527A"/>
                </a:solidFill>
                <a:latin typeface="+mn-lt"/>
              </a:rPr>
              <a:t>-related legal</a:t>
            </a:r>
            <a:r>
              <a:rPr sz="2000" b="0" spc="-100" dirty="0" smtClean="0">
                <a:solidFill>
                  <a:srgbClr val="28527A"/>
                </a:solidFill>
                <a:latin typeface="+mn-lt"/>
              </a:rPr>
              <a:t> </a:t>
            </a:r>
            <a:r>
              <a:rPr sz="2000" b="0" spc="-100" dirty="0">
                <a:solidFill>
                  <a:srgbClr val="28527A"/>
                </a:solidFill>
                <a:latin typeface="+mn-lt"/>
              </a:rPr>
              <a:t>issues</a:t>
            </a:r>
          </a:p>
          <a:p>
            <a:pPr defTabSz="914400">
              <a:lnSpc>
                <a:spcPct val="130000"/>
              </a:lnSpc>
              <a:spcBef>
                <a:spcPts val="1000"/>
              </a:spcBef>
              <a:defRPr sz="2800" b="1">
                <a:solidFill>
                  <a:srgbClr val="FFFFFF"/>
                </a:solidFill>
              </a:defRPr>
            </a:pPr>
            <a:r>
              <a:rPr sz="2000" spc="-100" dirty="0">
                <a:solidFill>
                  <a:srgbClr val="28527A"/>
                </a:solidFill>
                <a:latin typeface="+mn-lt"/>
              </a:rPr>
              <a:t>1.8</a:t>
            </a:r>
            <a:r>
              <a:rPr sz="2000" b="0" spc="-100" dirty="0">
                <a:solidFill>
                  <a:srgbClr val="28527A"/>
                </a:solidFill>
                <a:latin typeface="+mn-lt"/>
              </a:rPr>
              <a:t>x more </a:t>
            </a:r>
            <a:r>
              <a:rPr sz="2000" b="0" spc="-100" dirty="0" smtClean="0">
                <a:solidFill>
                  <a:srgbClr val="28527A"/>
                </a:solidFill>
                <a:latin typeface="+mn-lt"/>
              </a:rPr>
              <a:t>policing </a:t>
            </a:r>
            <a:r>
              <a:rPr sz="2000" b="0" spc="-100" dirty="0">
                <a:solidFill>
                  <a:srgbClr val="28527A"/>
                </a:solidFill>
                <a:latin typeface="+mn-lt"/>
              </a:rPr>
              <a:t>issues</a:t>
            </a:r>
          </a:p>
          <a:p>
            <a:pPr defTabSz="914400">
              <a:lnSpc>
                <a:spcPct val="130000"/>
              </a:lnSpc>
              <a:spcBef>
                <a:spcPts val="1000"/>
              </a:spcBef>
              <a:defRPr sz="2800" b="1">
                <a:solidFill>
                  <a:srgbClr val="FFFFFF"/>
                </a:solidFill>
              </a:defRPr>
            </a:pPr>
            <a:r>
              <a:rPr sz="2000" spc="-100" dirty="0">
                <a:solidFill>
                  <a:srgbClr val="28527A"/>
                </a:solidFill>
                <a:latin typeface="+mn-lt"/>
              </a:rPr>
              <a:t>1.6</a:t>
            </a:r>
            <a:r>
              <a:rPr sz="2000" b="0" spc="-100" dirty="0">
                <a:solidFill>
                  <a:srgbClr val="28527A"/>
                </a:solidFill>
                <a:latin typeface="+mn-lt"/>
              </a:rPr>
              <a:t>x more </a:t>
            </a:r>
            <a:r>
              <a:rPr sz="2000" b="0" spc="-100" dirty="0" smtClean="0">
                <a:solidFill>
                  <a:srgbClr val="28527A"/>
                </a:solidFill>
                <a:latin typeface="+mn-lt"/>
              </a:rPr>
              <a:t>rental </a:t>
            </a:r>
            <a:r>
              <a:rPr sz="2000" b="0" spc="-100" dirty="0">
                <a:solidFill>
                  <a:srgbClr val="28527A"/>
                </a:solidFill>
                <a:latin typeface="+mn-lt"/>
              </a:rPr>
              <a:t>issues</a:t>
            </a: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5821680" y="1681163"/>
            <a:ext cx="2841466" cy="5286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SzTx/>
              <a:buFontTx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100" dirty="0">
                <a:solidFill>
                  <a:srgbClr val="28527A"/>
                </a:solidFill>
              </a:rPr>
              <a:t>Native Americans:</a:t>
            </a:r>
          </a:p>
        </p:txBody>
      </p:sp>
      <p:sp>
        <p:nvSpPr>
          <p:cNvPr id="13" name="Content Placeholder 5"/>
          <p:cNvSpPr txBox="1"/>
          <p:nvPr/>
        </p:nvSpPr>
        <p:spPr>
          <a:xfrm>
            <a:off x="5965666" y="2209800"/>
            <a:ext cx="2926080" cy="396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defTabSz="914400">
              <a:lnSpc>
                <a:spcPct val="130000"/>
              </a:lnSpc>
              <a:spcBef>
                <a:spcPts val="1000"/>
              </a:spcBef>
              <a:defRPr sz="2800" b="1">
                <a:solidFill>
                  <a:srgbClr val="FFFFFF"/>
                </a:solidFill>
              </a:defRPr>
            </a:pPr>
            <a:r>
              <a:rPr sz="2000" spc="-100" dirty="0">
                <a:solidFill>
                  <a:srgbClr val="28527A"/>
                </a:solidFill>
                <a:latin typeface="+mn-lt"/>
              </a:rPr>
              <a:t>2.7</a:t>
            </a:r>
            <a:r>
              <a:rPr sz="2000" b="0" spc="-100" dirty="0">
                <a:solidFill>
                  <a:srgbClr val="28527A"/>
                </a:solidFill>
                <a:latin typeface="+mn-lt"/>
              </a:rPr>
              <a:t>x more veteran issues</a:t>
            </a:r>
          </a:p>
          <a:p>
            <a:pPr defTabSz="914400">
              <a:lnSpc>
                <a:spcPct val="130000"/>
              </a:lnSpc>
              <a:spcBef>
                <a:spcPts val="1000"/>
              </a:spcBef>
              <a:defRPr sz="2800" b="1">
                <a:solidFill>
                  <a:srgbClr val="FFFFFF"/>
                </a:solidFill>
              </a:defRPr>
            </a:pPr>
            <a:r>
              <a:rPr sz="2000" spc="-100" dirty="0">
                <a:solidFill>
                  <a:srgbClr val="28527A"/>
                </a:solidFill>
                <a:latin typeface="+mn-lt"/>
              </a:rPr>
              <a:t>1.9</a:t>
            </a:r>
            <a:r>
              <a:rPr sz="2000" b="0" spc="-100" dirty="0">
                <a:solidFill>
                  <a:srgbClr val="28527A"/>
                </a:solidFill>
                <a:latin typeface="+mn-lt"/>
              </a:rPr>
              <a:t>x more disability issues</a:t>
            </a:r>
          </a:p>
          <a:p>
            <a:pPr defTabSz="914400">
              <a:lnSpc>
                <a:spcPct val="130000"/>
              </a:lnSpc>
              <a:spcBef>
                <a:spcPts val="1000"/>
              </a:spcBef>
              <a:defRPr sz="2800" b="1">
                <a:solidFill>
                  <a:srgbClr val="FFFFFF"/>
                </a:solidFill>
              </a:defRPr>
            </a:pPr>
            <a:r>
              <a:rPr sz="2000" spc="-100" dirty="0">
                <a:solidFill>
                  <a:srgbClr val="28527A"/>
                </a:solidFill>
                <a:latin typeface="+mn-lt"/>
              </a:rPr>
              <a:t>1.9</a:t>
            </a:r>
            <a:r>
              <a:rPr sz="2000" b="0" spc="-100" dirty="0">
                <a:solidFill>
                  <a:srgbClr val="28527A"/>
                </a:solidFill>
                <a:latin typeface="+mn-lt"/>
              </a:rPr>
              <a:t>x more mobile home issues</a:t>
            </a:r>
          </a:p>
          <a:p>
            <a:pPr defTabSz="914400">
              <a:lnSpc>
                <a:spcPct val="130000"/>
              </a:lnSpc>
              <a:spcBef>
                <a:spcPts val="1000"/>
              </a:spcBef>
              <a:defRPr sz="2800" b="1">
                <a:solidFill>
                  <a:srgbClr val="FFFFFF"/>
                </a:solidFill>
              </a:defRPr>
            </a:pPr>
            <a:r>
              <a:rPr sz="2000" spc="-100" dirty="0">
                <a:solidFill>
                  <a:srgbClr val="28527A"/>
                </a:solidFill>
                <a:latin typeface="+mn-lt"/>
              </a:rPr>
              <a:t>1.5</a:t>
            </a:r>
            <a:r>
              <a:rPr sz="2000" b="0" spc="-100" dirty="0">
                <a:solidFill>
                  <a:srgbClr val="28527A"/>
                </a:solidFill>
                <a:latin typeface="+mn-lt"/>
              </a:rPr>
              <a:t>x more homelessness</a:t>
            </a:r>
          </a:p>
          <a:p>
            <a:pPr defTabSz="914400">
              <a:lnSpc>
                <a:spcPct val="130000"/>
              </a:lnSpc>
              <a:spcBef>
                <a:spcPts val="1000"/>
              </a:spcBef>
              <a:defRPr sz="2800" b="1">
                <a:solidFill>
                  <a:srgbClr val="FFFFFF"/>
                </a:solidFill>
              </a:defRPr>
            </a:pPr>
            <a:r>
              <a:rPr sz="2000" spc="-100" dirty="0">
                <a:solidFill>
                  <a:srgbClr val="28527A"/>
                </a:solidFill>
                <a:latin typeface="+mn-lt"/>
              </a:rPr>
              <a:t>1.5</a:t>
            </a:r>
            <a:r>
              <a:rPr sz="2000" b="0" spc="-100" dirty="0">
                <a:solidFill>
                  <a:srgbClr val="28527A"/>
                </a:solidFill>
                <a:latin typeface="+mn-lt"/>
              </a:rPr>
              <a:t>x more health issues</a:t>
            </a: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3006487" y="1692471"/>
            <a:ext cx="2743200" cy="5286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2400" b="1" dirty="0">
                <a:solidFill>
                  <a:srgbClr val="28527A"/>
                </a:solidFill>
              </a:rPr>
              <a:t>Asian Americans: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06487" y="2243520"/>
            <a:ext cx="27432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-100" dirty="0">
                <a:solidFill>
                  <a:srgbClr val="28527A"/>
                </a:solidFill>
                <a:latin typeface="+mn-lt"/>
              </a:rPr>
              <a:t>2.6x </a:t>
            </a:r>
            <a:r>
              <a:rPr lang="en-US" sz="2000" spc="-100" dirty="0">
                <a:solidFill>
                  <a:srgbClr val="28527A"/>
                </a:solidFill>
                <a:latin typeface="+mn-lt"/>
              </a:rPr>
              <a:t>more homeownership issues</a:t>
            </a:r>
          </a:p>
          <a:p>
            <a:endParaRPr lang="en-US" sz="2000" spc="-100" dirty="0">
              <a:solidFill>
                <a:srgbClr val="28527A"/>
              </a:solidFill>
              <a:latin typeface="+mn-lt"/>
            </a:endParaRPr>
          </a:p>
          <a:p>
            <a:r>
              <a:rPr lang="en-US" sz="2000" b="1" spc="-100" dirty="0">
                <a:solidFill>
                  <a:srgbClr val="28527A"/>
                </a:solidFill>
                <a:latin typeface="+mn-lt"/>
              </a:rPr>
              <a:t>2.4x</a:t>
            </a:r>
            <a:r>
              <a:rPr lang="en-US" sz="2000" spc="-100" dirty="0">
                <a:solidFill>
                  <a:srgbClr val="28527A"/>
                </a:solidFill>
                <a:latin typeface="+mn-lt"/>
              </a:rPr>
              <a:t> more veteran-related legal issue</a:t>
            </a:r>
          </a:p>
          <a:p>
            <a:endParaRPr lang="en-US" sz="1800" spc="-100" dirty="0">
              <a:solidFill>
                <a:srgbClr val="28527A"/>
              </a:solidFill>
              <a:latin typeface="+mn-lt"/>
            </a:endParaRPr>
          </a:p>
          <a:p>
            <a:r>
              <a:rPr lang="en-US" sz="2000" b="1" spc="-100" dirty="0">
                <a:solidFill>
                  <a:srgbClr val="28527A"/>
                </a:solidFill>
                <a:latin typeface="+mn-lt"/>
              </a:rPr>
              <a:t>2.1x</a:t>
            </a:r>
            <a:r>
              <a:rPr lang="en-US" sz="2000" spc="-100" dirty="0">
                <a:solidFill>
                  <a:srgbClr val="28527A"/>
                </a:solidFill>
                <a:latin typeface="+mn-lt"/>
              </a:rPr>
              <a:t> more immigration issues</a:t>
            </a:r>
          </a:p>
        </p:txBody>
      </p:sp>
    </p:spTree>
    <p:extLst>
      <p:ext uri="{BB962C8B-B14F-4D97-AF65-F5344CB8AC3E}">
        <p14:creationId xmlns:p14="http://schemas.microsoft.com/office/powerpoint/2010/main" val="1312868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8F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"/>
          <p:cNvSpPr txBox="1"/>
          <p:nvPr/>
        </p:nvSpPr>
        <p:spPr>
          <a:xfrm>
            <a:off x="1752600" y="381000"/>
            <a:ext cx="57150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28527A"/>
                </a:solidFill>
                <a:latin typeface="Calibri"/>
                <a:ea typeface="Calibri"/>
                <a:cs typeface="Calibri"/>
                <a:sym typeface="Calibri"/>
              </a:rPr>
              <a:t>Changes since 2018</a:t>
            </a:r>
            <a:endParaRPr sz="4800" b="1" dirty="0">
              <a:solidFill>
                <a:srgbClr val="28527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7397" t="21799" r="29554" b="51940"/>
          <a:stretch/>
        </p:blipFill>
        <p:spPr>
          <a:xfrm>
            <a:off x="-2669" y="1742302"/>
            <a:ext cx="9146669" cy="313861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4;p10"/>
          <p:cNvSpPr/>
          <p:nvPr/>
        </p:nvSpPr>
        <p:spPr>
          <a:xfrm>
            <a:off x="5278367" y="-49427"/>
            <a:ext cx="3908882" cy="447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solidFill>
                <a:srgbClr val="28527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solidFill>
                <a:srgbClr val="28527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4400"/>
              </a:lnSpc>
            </a:pPr>
            <a:r>
              <a:rPr lang="en-US" sz="2800" b="1" dirty="0">
                <a:solidFill>
                  <a:srgbClr val="28527A"/>
                </a:solidFill>
                <a:latin typeface="Calibri"/>
                <a:ea typeface="Calibri"/>
                <a:cs typeface="Calibri"/>
                <a:sym typeface="Calibri"/>
              </a:rPr>
              <a:t>By </a:t>
            </a:r>
            <a:r>
              <a:rPr lang="en-US" sz="2800" b="1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2022, </a:t>
            </a:r>
            <a:r>
              <a:rPr lang="en-US" sz="4800" b="1" dirty="0">
                <a:solidFill>
                  <a:srgbClr val="B40000"/>
                </a:solidFill>
                <a:latin typeface="Calibri"/>
                <a:ea typeface="Calibri"/>
                <a:cs typeface="Calibri"/>
                <a:sym typeface="Calibri"/>
              </a:rPr>
              <a:t>92% </a:t>
            </a:r>
            <a:r>
              <a:rPr lang="en-US" sz="2800" b="1" dirty="0">
                <a:solidFill>
                  <a:srgbClr val="28527A"/>
                </a:solidFill>
                <a:latin typeface="Calibri"/>
                <a:ea typeface="Calibri"/>
                <a:cs typeface="Calibri"/>
                <a:sym typeface="Calibri"/>
              </a:rPr>
              <a:t>of the civil legal problems reported by low-income Americans received inadequate or no legal help.</a:t>
            </a:r>
            <a:endParaRPr sz="2800" b="1" dirty="0">
              <a:solidFill>
                <a:srgbClr val="28527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4" name="Picture 2" descr="Cover of the Justice Gap (2022 Report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t="4469" r="5287" b="14162"/>
          <a:stretch/>
        </p:blipFill>
        <p:spPr bwMode="auto">
          <a:xfrm>
            <a:off x="0" y="-15445"/>
            <a:ext cx="5278368" cy="687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809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4;p10"/>
          <p:cNvSpPr/>
          <p:nvPr/>
        </p:nvSpPr>
        <p:spPr>
          <a:xfrm>
            <a:off x="5278367" y="-49427"/>
            <a:ext cx="3908882" cy="4955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fontAlgn="base"/>
            <a:endParaRPr lang="en-US" sz="2800" b="1" dirty="0">
              <a:solidFill>
                <a:srgbClr val="28527A"/>
              </a:solidFill>
              <a:latin typeface="Calibri"/>
              <a:cs typeface="Calibri"/>
              <a:sym typeface="Calibri"/>
            </a:endParaRPr>
          </a:p>
          <a:p>
            <a:pPr fontAlgn="base"/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Concerns about the cost of legal help stand out as an important barrier to seeking and receiving legal help.</a:t>
            </a:r>
          </a:p>
          <a:p>
            <a:pPr fontAlgn="base"/>
            <a:endParaRPr lang="en-US" sz="24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endParaRPr lang="en-US" sz="2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Nearly one-half </a:t>
            </a: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(46%)</a:t>
            </a: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of those who did not seek legal help for one or more problems cite concerns about cost as a reason why. </a:t>
            </a:r>
          </a:p>
          <a:p>
            <a:pPr fontAlgn="base"/>
            <a:endParaRPr lang="en-US" sz="2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Cover of the Justice Gap (2022 Report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t="4469" r="5287" b="14162"/>
          <a:stretch/>
        </p:blipFill>
        <p:spPr bwMode="auto">
          <a:xfrm>
            <a:off x="0" y="-15445"/>
            <a:ext cx="5278368" cy="687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921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2"/>
                </a:solidFill>
              </a:rPr>
              <a:t>Higher Income = Fewer Barriers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22"/>
          <a:stretch/>
        </p:blipFill>
        <p:spPr>
          <a:xfrm>
            <a:off x="0" y="1613648"/>
            <a:ext cx="9144000" cy="18108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75"/>
          <a:stretch/>
        </p:blipFill>
        <p:spPr>
          <a:xfrm>
            <a:off x="0" y="3989294"/>
            <a:ext cx="9144000" cy="217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86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2"/>
                </a:solidFill>
              </a:rPr>
              <a:t>Civil Legal Aid Increases Trust by Improving  the Judicial System</a:t>
            </a:r>
          </a:p>
        </p:txBody>
      </p:sp>
      <p:sp>
        <p:nvSpPr>
          <p:cNvPr id="3" name="Rectangle 2"/>
          <p:cNvSpPr/>
          <p:nvPr/>
        </p:nvSpPr>
        <p:spPr>
          <a:xfrm>
            <a:off x="920750" y="1606550"/>
            <a:ext cx="3651250" cy="18224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b="1" dirty="0">
              <a:solidFill>
                <a:schemeClr val="bg2"/>
              </a:solidFill>
            </a:endParaRPr>
          </a:p>
          <a:p>
            <a:pPr algn="ctr"/>
            <a:endParaRPr lang="en-US" b="1" dirty="0">
              <a:solidFill>
                <a:schemeClr val="bg2"/>
              </a:solidFill>
            </a:endParaRPr>
          </a:p>
          <a:p>
            <a:pPr algn="ctr"/>
            <a:r>
              <a:rPr lang="en-US" b="1" dirty="0">
                <a:solidFill>
                  <a:schemeClr val="bg2"/>
                </a:solidFill>
              </a:rPr>
              <a:t>Reduces number of self-represented litigants.	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0" y="3429000"/>
            <a:ext cx="3651250" cy="18224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Increases trust, understanding, and confidence in the legal system.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20750" y="3429000"/>
            <a:ext cx="3651250" cy="1822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Reduces court congestion.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0" y="1606550"/>
            <a:ext cx="3651250" cy="18224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b="1" dirty="0">
              <a:solidFill>
                <a:schemeClr val="bg2"/>
              </a:solidFill>
            </a:endParaRPr>
          </a:p>
          <a:p>
            <a:pPr algn="ctr"/>
            <a:endParaRPr lang="en-US" b="1" dirty="0">
              <a:solidFill>
                <a:schemeClr val="bg2"/>
              </a:solidFill>
            </a:endParaRPr>
          </a:p>
          <a:p>
            <a:pPr algn="ctr"/>
            <a:r>
              <a:rPr lang="en-US" b="1" dirty="0">
                <a:solidFill>
                  <a:schemeClr val="bg2"/>
                </a:solidFill>
              </a:rPr>
              <a:t>Provides representation in high-volume and impactful legal areas.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159125" y="2736850"/>
            <a:ext cx="2825750" cy="1238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Fairness in the Legal System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302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2"/>
                </a:solidFill>
              </a:rPr>
              <a:t>Civil Legal Aid Supports Systems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8800" y="1582737"/>
            <a:ext cx="32385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Civil legal aid can prevent and solve problems associated with inequality and poverty, reducing the need for other resources and services.  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800" y="1417638"/>
            <a:ext cx="4035424" cy="529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10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2"/>
                </a:solidFill>
              </a:rPr>
              <a:t>Civil Legal Aid is an Upstream Tool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8800" y="1582737"/>
            <a:ext cx="32385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to high-quality civil legal services can also prevent or minimize contact with the criminal, juvenile justice and dependency system.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950" y="1417638"/>
            <a:ext cx="5147845" cy="533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77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9F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8527A"/>
              </a:buClr>
              <a:buSzPts val="5400"/>
              <a:buFont typeface="Calibri"/>
              <a:buNone/>
            </a:pPr>
            <a:r>
              <a:rPr lang="en-US" sz="5400" b="1">
                <a:solidFill>
                  <a:srgbClr val="28527A"/>
                </a:solidFill>
              </a:rPr>
              <a:t>Legal Aid Offices</a:t>
            </a:r>
            <a:endParaRPr/>
          </a:p>
        </p:txBody>
      </p:sp>
      <p:pic>
        <p:nvPicPr>
          <p:cNvPr id="171" name="Google Shape;17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143000"/>
            <a:ext cx="8534400" cy="5367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4479" y="297180"/>
            <a:ext cx="6103620" cy="762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9272" y="243512"/>
            <a:ext cx="875403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Access to Justice </a:t>
            </a:r>
          </a:p>
          <a:p>
            <a:endParaRPr lang="en-US" sz="32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When a person facing a legal issue: </a:t>
            </a:r>
          </a:p>
          <a:p>
            <a:endParaRPr lang="en-US" sz="32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lvl="2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	1. can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understand their legal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problem,</a:t>
            </a:r>
          </a:p>
          <a:p>
            <a:pPr lvl="2"/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lvl="2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	2. has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timely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&amp;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affordable access to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legal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help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to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address the problem,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and</a:t>
            </a:r>
          </a:p>
          <a:p>
            <a:pPr lvl="2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lvl="2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	3.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alks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away believing they were treated fairly in the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process.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en-US" sz="4000" b="1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360022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8F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3"/>
          <p:cNvSpPr txBox="1"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8527A"/>
              </a:buClr>
              <a:buSzPts val="4400"/>
              <a:buFont typeface="Calibri"/>
              <a:buNone/>
            </a:pPr>
            <a:r>
              <a:rPr lang="en-US" b="1" dirty="0">
                <a:solidFill>
                  <a:srgbClr val="28527A"/>
                </a:solidFill>
              </a:rPr>
              <a:t>2024 Income</a:t>
            </a:r>
            <a:r>
              <a:rPr lang="en-US" dirty="0">
                <a:solidFill>
                  <a:srgbClr val="28527A"/>
                </a:solidFill>
              </a:rPr>
              <a:t> </a:t>
            </a:r>
            <a:r>
              <a:rPr lang="en-US" b="1" dirty="0">
                <a:solidFill>
                  <a:srgbClr val="28527A"/>
                </a:solidFill>
              </a:rPr>
              <a:t>Eligibility</a:t>
            </a:r>
            <a:endParaRPr dirty="0"/>
          </a:p>
        </p:txBody>
      </p:sp>
      <p:graphicFrame>
        <p:nvGraphicFramePr>
          <p:cNvPr id="185" name="Google Shape;185;p13"/>
          <p:cNvGraphicFramePr/>
          <p:nvPr>
            <p:extLst>
              <p:ext uri="{D42A27DB-BD31-4B8C-83A1-F6EECF244321}">
                <p14:modId xmlns:p14="http://schemas.microsoft.com/office/powerpoint/2010/main" val="3647297934"/>
              </p:ext>
            </p:extLst>
          </p:nvPr>
        </p:nvGraphicFramePr>
        <p:xfrm>
          <a:off x="1866900" y="1600200"/>
          <a:ext cx="5410200" cy="4267225"/>
        </p:xfrm>
        <a:graphic>
          <a:graphicData uri="http://schemas.openxmlformats.org/drawingml/2006/table">
            <a:tbl>
              <a:tblPr>
                <a:noFill/>
                <a:tableStyleId>{A5692079-7E35-443F-B0FE-5E50DCA6FCF5}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8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in Family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125% of Federal Poverty Level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7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852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$18,825 per year</a:t>
                      </a:r>
                      <a:endParaRPr sz="18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$1,569 per month</a:t>
                      </a:r>
                      <a:endParaRPr sz="18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85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7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$25,550 per year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$2,129 per month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6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852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$32,275 per year</a:t>
                      </a:r>
                      <a:endParaRPr sz="18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$2,690 per month</a:t>
                      </a:r>
                      <a:endParaRPr sz="18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85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7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$39,000 per year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$3,250 per month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6" name="Google Shape;186;p1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7" name="Google Shape;177;p12"/>
          <p:cNvGraphicFramePr/>
          <p:nvPr/>
        </p:nvGraphicFramePr>
        <p:xfrm>
          <a:off x="-5476461" y="-1528762"/>
          <a:ext cx="20096922" cy="9915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8" name="Google Shape;178;p12"/>
          <p:cNvGraphicFramePr/>
          <p:nvPr>
            <p:extLst/>
          </p:nvPr>
        </p:nvGraphicFramePr>
        <p:xfrm>
          <a:off x="-1204233" y="0"/>
          <a:ext cx="11552466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0376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0" r="-17018"/>
          <a:stretch/>
        </p:blipFill>
        <p:spPr>
          <a:xfrm>
            <a:off x="952142" y="-269413"/>
            <a:ext cx="1219199" cy="3235261"/>
          </a:xfrm>
          <a:prstGeom prst="rect">
            <a:avLst/>
          </a:prstGeom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907306" cy="690730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050306" y="0"/>
            <a:ext cx="1093694" cy="6907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62753" y="-1"/>
            <a:ext cx="1205753" cy="6907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5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2"/>
                </a:solidFill>
              </a:rPr>
              <a:t>The Portal Project at: oregonlawhelp.org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9144000" cy="1752600"/>
          </a:xfrm>
        </p:spPr>
        <p:txBody>
          <a:bodyPr>
            <a:noAutofit/>
          </a:bodyPr>
          <a:lstStyle/>
          <a:p>
            <a:pPr algn="l"/>
            <a:r>
              <a:rPr lang="en-US" b="1" dirty="0">
                <a:solidFill>
                  <a:schemeClr val="bg2"/>
                </a:solidFill>
              </a:rPr>
              <a:t>Principles: 	</a:t>
            </a:r>
            <a:r>
              <a:rPr lang="en-US" sz="2600" dirty="0">
                <a:solidFill>
                  <a:schemeClr val="bg2"/>
                </a:solidFill>
              </a:rPr>
              <a:t>(1) Single Entry Point</a:t>
            </a:r>
          </a:p>
          <a:p>
            <a:pPr algn="l"/>
            <a:r>
              <a:rPr lang="en-US" sz="2600" dirty="0">
                <a:solidFill>
                  <a:schemeClr val="bg2"/>
                </a:solidFill>
              </a:rPr>
              <a:t>				(2) Accessible and Accurate Content</a:t>
            </a:r>
          </a:p>
          <a:p>
            <a:pPr algn="l"/>
            <a:r>
              <a:rPr lang="en-US" sz="2600" dirty="0">
                <a:solidFill>
                  <a:schemeClr val="bg2"/>
                </a:solidFill>
              </a:rPr>
              <a:t>				(3) User-Centered Design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1676400"/>
            <a:ext cx="91440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b="1" dirty="0">
                <a:solidFill>
                  <a:schemeClr val="bg2"/>
                </a:solidFill>
              </a:rPr>
              <a:t>Goal</a:t>
            </a:r>
            <a:r>
              <a:rPr lang="en-US" dirty="0">
                <a:solidFill>
                  <a:schemeClr val="bg2"/>
                </a:solidFill>
              </a:rPr>
              <a:t>:	     </a:t>
            </a:r>
            <a:r>
              <a:rPr lang="en-US" sz="2600" dirty="0">
                <a:solidFill>
                  <a:schemeClr val="bg2"/>
                </a:solidFill>
              </a:rPr>
              <a:t>A centralized and simple pathway for   	     		      Oregonians to understand their civil legal</a:t>
            </a:r>
          </a:p>
          <a:p>
            <a:pPr algn="l"/>
            <a:r>
              <a:rPr lang="en-US" sz="2600" dirty="0">
                <a:solidFill>
                  <a:schemeClr val="bg2"/>
                </a:solidFill>
              </a:rPr>
              <a:t>		     problems and connect with resources that can help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-76200" y="5054600"/>
            <a:ext cx="91440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b="1" dirty="0">
                <a:solidFill>
                  <a:schemeClr val="bg2"/>
                </a:solidFill>
              </a:rPr>
              <a:t>Progress: 		</a:t>
            </a:r>
            <a:r>
              <a:rPr lang="en-US" sz="2600" dirty="0">
                <a:solidFill>
                  <a:schemeClr val="bg2"/>
                </a:solidFill>
              </a:rPr>
              <a:t>Launched in January 2024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7000" y="3429000"/>
            <a:ext cx="883285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5575" y="1593850"/>
            <a:ext cx="883285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5575" y="5118100"/>
            <a:ext cx="883285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861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1953" y="89647"/>
            <a:ext cx="6122894" cy="1945341"/>
          </a:xfrm>
        </p:spPr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</a:rPr>
              <a:t>FAMILY LAW VIDEO SERIES EXAMPLES: </a:t>
            </a:r>
            <a:endParaRPr lang="en-US" b="1" dirty="0">
              <a:solidFill>
                <a:schemeClr val="bg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05" y="1748330"/>
            <a:ext cx="4472603" cy="40159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541" y="2312894"/>
            <a:ext cx="4356007" cy="237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12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678641"/>
          </a:xfrm>
        </p:spPr>
        <p:txBody>
          <a:bodyPr anchor="t">
            <a:normAutofit/>
          </a:bodyPr>
          <a:lstStyle/>
          <a:p>
            <a:r>
              <a:rPr lang="en-US" sz="6000" dirty="0">
                <a:solidFill>
                  <a:srgbClr val="28527A"/>
                </a:solidFill>
                <a:latin typeface="+mn-lt"/>
              </a:rPr>
              <a:t>An aspiration: </a:t>
            </a:r>
            <a:r>
              <a:rPr lang="en-US" dirty="0">
                <a:solidFill>
                  <a:srgbClr val="28527A"/>
                </a:solidFill>
                <a:latin typeface="+mn-lt"/>
              </a:rPr>
              <a:t/>
            </a:r>
            <a:br>
              <a:rPr lang="en-US" dirty="0">
                <a:solidFill>
                  <a:srgbClr val="28527A"/>
                </a:solidFill>
                <a:latin typeface="+mn-lt"/>
              </a:rPr>
            </a:br>
            <a:r>
              <a:rPr lang="en-US" dirty="0">
                <a:solidFill>
                  <a:srgbClr val="28527A"/>
                </a:solidFill>
                <a:latin typeface="+mn-lt"/>
              </a:rPr>
              <a:t>80 hours of pro bono services.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53C6F8A-8343-46CA-BDD4-C4A81DB9BF4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70357" y="3450336"/>
            <a:ext cx="8003286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09918" y="3856904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351365272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737" y="365126"/>
            <a:ext cx="8136527" cy="3085208"/>
          </a:xfrm>
        </p:spPr>
        <p:txBody>
          <a:bodyPr anchor="t">
            <a:normAutofit fontScale="90000"/>
          </a:bodyPr>
          <a:lstStyle/>
          <a:p>
            <a:r>
              <a:rPr lang="en-US" sz="6700" spc="-50" dirty="0">
                <a:solidFill>
                  <a:srgbClr val="28527A"/>
                </a:solidFill>
                <a:latin typeface="+mn-lt"/>
              </a:rPr>
              <a:t>Direct legal service to people with low incomes: </a:t>
            </a:r>
            <a:r>
              <a:rPr lang="en-US" dirty="0">
                <a:solidFill>
                  <a:srgbClr val="28527A"/>
                </a:solidFill>
                <a:latin typeface="+mn-lt"/>
              </a:rPr>
              <a:t/>
            </a:r>
            <a:br>
              <a:rPr lang="en-US" dirty="0">
                <a:solidFill>
                  <a:srgbClr val="28527A"/>
                </a:solidFill>
                <a:latin typeface="+mn-lt"/>
              </a:rPr>
            </a:br>
            <a:r>
              <a:rPr lang="en-US" sz="4900" dirty="0">
                <a:solidFill>
                  <a:srgbClr val="28527A"/>
                </a:solidFill>
                <a:latin typeface="+mn-lt"/>
              </a:rPr>
              <a:t>20 to 40 hours or two cases.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53C6F8A-8343-46CA-BDD4-C4A81DB9BF4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3514" y="4364735"/>
            <a:ext cx="8003286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04481" y="4364734"/>
            <a:ext cx="3995928" cy="1828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723075" y="4771303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>
                    <a:lumMod val="75000"/>
                  </a:schemeClr>
                </a:solidFill>
              </a:rPr>
              <a:t>80</a:t>
            </a:r>
          </a:p>
        </p:txBody>
      </p:sp>
      <p:sp>
        <p:nvSpPr>
          <p:cNvPr id="6" name="Rectangle 5"/>
          <p:cNvSpPr/>
          <p:nvPr/>
        </p:nvSpPr>
        <p:spPr>
          <a:xfrm>
            <a:off x="683514" y="4364734"/>
            <a:ext cx="1993392" cy="18288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84772" y="4753526"/>
            <a:ext cx="29872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20  to</a:t>
            </a:r>
            <a:r>
              <a:rPr lang="en-US" sz="6000" spc="700" dirty="0">
                <a:solidFill>
                  <a:schemeClr val="bg1"/>
                </a:solidFill>
              </a:rPr>
              <a:t> </a:t>
            </a:r>
            <a:r>
              <a:rPr lang="en-US" sz="6000" dirty="0">
                <a:solidFill>
                  <a:schemeClr val="bg1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26535079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29AA3-C78B-1702-E44E-E65539248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9651" y="907677"/>
            <a:ext cx="3824697" cy="1369359"/>
          </a:xfrm>
        </p:spPr>
        <p:txBody>
          <a:bodyPr vert="horz" lIns="51435" tIns="25718" rIns="51435" bIns="25718" rtlCol="0" anchor="b">
            <a:normAutofit fontScale="90000"/>
          </a:bodyPr>
          <a:lstStyle/>
          <a:p>
            <a:r>
              <a:rPr lang="en-US" altLang="en-US" sz="4000" dirty="0" smtClean="0">
                <a:solidFill>
                  <a:schemeClr val="accent1">
                    <a:lumMod val="50000"/>
                  </a:schemeClr>
                </a:solidFill>
                <a:ea typeface="Tw Cen MT" charset="0"/>
                <a:cs typeface="Tw Cen MT" charset="0"/>
              </a:rPr>
              <a:t>Jackson County Pro Bono Bankruptcy Clinic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ea typeface="Tw Cen MT" charset="0"/>
                <a:cs typeface="Tw Cen MT" charset="0"/>
              </a:rPr>
              <a:t/>
            </a:r>
            <a:br>
              <a:rPr lang="en-US" altLang="en-US" sz="2700" dirty="0">
                <a:solidFill>
                  <a:schemeClr val="accent1">
                    <a:lumMod val="50000"/>
                  </a:schemeClr>
                </a:solidFill>
                <a:ea typeface="Tw Cen MT" charset="0"/>
                <a:cs typeface="Tw Cen MT" charset="0"/>
              </a:rPr>
            </a:br>
            <a:r>
              <a:rPr lang="en-US" sz="2475" spc="-68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8FC6DA-BB61-4E2F-A2F6-287F2C7F578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1026" name="Picture 2" descr="Redden Courtho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396" y="2375649"/>
            <a:ext cx="4443208" cy="357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1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1" y="1143002"/>
            <a:ext cx="6286499" cy="35718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 heading"/>
              </a:rPr>
              <a:t>Benefits of Volunteering with Legal Aid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6B5A9C19-290B-4C1D-BA41-DA98FE94037B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14372554"/>
              </p:ext>
            </p:extLst>
          </p:nvPr>
        </p:nvGraphicFramePr>
        <p:xfrm>
          <a:off x="0" y="1930400"/>
          <a:ext cx="6591300" cy="3821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9366203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17" b="908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928" y="2489898"/>
            <a:ext cx="5316136" cy="398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381000"/>
            <a:ext cx="8113014" cy="3792347"/>
          </a:xfrm>
        </p:spPr>
        <p:txBody>
          <a:bodyPr anchor="t">
            <a:normAutofit/>
          </a:bodyPr>
          <a:lstStyle/>
          <a:p>
            <a:r>
              <a:rPr lang="en-US" sz="6000" dirty="0">
                <a:solidFill>
                  <a:srgbClr val="28527A"/>
                </a:solidFill>
                <a:latin typeface="+mn-lt"/>
              </a:rPr>
              <a:t>Save time on CLEs</a:t>
            </a:r>
            <a:br>
              <a:rPr lang="en-US" sz="6000" dirty="0">
                <a:solidFill>
                  <a:srgbClr val="28527A"/>
                </a:solidFill>
                <a:latin typeface="+mn-lt"/>
              </a:rPr>
            </a:br>
            <a:r>
              <a:rPr lang="en-US" sz="6000" dirty="0">
                <a:solidFill>
                  <a:srgbClr val="28527A"/>
                </a:solidFill>
                <a:latin typeface="+mn-lt"/>
              </a:rPr>
              <a:t>with pro bono: </a:t>
            </a:r>
            <a:r>
              <a:rPr lang="en-US" dirty="0">
                <a:solidFill>
                  <a:srgbClr val="28527A"/>
                </a:solidFill>
                <a:latin typeface="+mn-lt"/>
              </a:rPr>
              <a:t/>
            </a:r>
            <a:br>
              <a:rPr lang="en-US" dirty="0">
                <a:solidFill>
                  <a:srgbClr val="28527A"/>
                </a:solidFill>
                <a:latin typeface="+mn-lt"/>
              </a:rPr>
            </a:br>
            <a:r>
              <a:rPr lang="en-US" dirty="0">
                <a:solidFill>
                  <a:srgbClr val="28527A"/>
                </a:solidFill>
                <a:latin typeface="+mn-lt"/>
              </a:rPr>
              <a:t>1 MCLE credit for </a:t>
            </a:r>
            <a:br>
              <a:rPr lang="en-US" dirty="0">
                <a:solidFill>
                  <a:srgbClr val="28527A"/>
                </a:solidFill>
                <a:latin typeface="+mn-lt"/>
              </a:rPr>
            </a:br>
            <a:r>
              <a:rPr lang="en-US" dirty="0">
                <a:solidFill>
                  <a:srgbClr val="28527A"/>
                </a:solidFill>
                <a:latin typeface="+mn-lt"/>
              </a:rPr>
              <a:t>2 hours pro bono.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53C6F8A-8343-46CA-BDD4-C4A81DB9BF4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88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4800"/>
              <a:buFont typeface="Calibri"/>
              <a:buNone/>
            </a:pPr>
            <a:r>
              <a:rPr lang="en-US" sz="4800" b="1" dirty="0">
                <a:solidFill>
                  <a:srgbClr val="366092"/>
                </a:solidFill>
              </a:rPr>
              <a:t>Justice </a:t>
            </a:r>
            <a:r>
              <a:rPr lang="en-US" sz="4800" b="1" dirty="0" smtClean="0">
                <a:solidFill>
                  <a:srgbClr val="366092"/>
                </a:solidFill>
              </a:rPr>
              <a:t>Builds: </a:t>
            </a:r>
            <a:r>
              <a:rPr lang="en-US" sz="4800" b="1" dirty="0" err="1" smtClean="0">
                <a:solidFill>
                  <a:srgbClr val="366092"/>
                </a:solidFill>
              </a:rPr>
              <a:t>Meggan’s</a:t>
            </a:r>
            <a:r>
              <a:rPr lang="en-US" sz="4800" b="1" dirty="0" smtClean="0">
                <a:solidFill>
                  <a:srgbClr val="366092"/>
                </a:solidFill>
              </a:rPr>
              <a:t> Story</a:t>
            </a:r>
            <a:endParaRPr sz="4800" b="1" dirty="0">
              <a:solidFill>
                <a:srgbClr val="36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27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0" y="253985"/>
            <a:ext cx="8113014" cy="1790246"/>
          </a:xfrm>
        </p:spPr>
        <p:txBody>
          <a:bodyPr anchor="t">
            <a:normAutofit fontScale="90000"/>
          </a:bodyPr>
          <a:lstStyle/>
          <a:p>
            <a:r>
              <a:rPr lang="en-US" sz="6000" b="1" dirty="0">
                <a:solidFill>
                  <a:srgbClr val="28527A"/>
                </a:solidFill>
                <a:latin typeface="+mn-lt"/>
              </a:rPr>
              <a:t>No time? </a:t>
            </a:r>
            <a:r>
              <a:rPr lang="en-US" b="1" dirty="0">
                <a:solidFill>
                  <a:srgbClr val="28527A"/>
                </a:solidFill>
                <a:latin typeface="+mn-lt"/>
              </a:rPr>
              <a:t/>
            </a:r>
            <a:br>
              <a:rPr lang="en-US" b="1" dirty="0">
                <a:solidFill>
                  <a:srgbClr val="28527A"/>
                </a:solidFill>
                <a:latin typeface="+mn-lt"/>
              </a:rPr>
            </a:br>
            <a:r>
              <a:rPr lang="en-US" b="1" dirty="0">
                <a:solidFill>
                  <a:srgbClr val="28527A"/>
                </a:solidFill>
                <a:latin typeface="+mn-lt"/>
              </a:rPr>
              <a:t>Give instead.</a:t>
            </a:r>
            <a:r>
              <a:rPr lang="en-US" dirty="0">
                <a:solidFill>
                  <a:srgbClr val="28527A"/>
                </a:solidFill>
                <a:latin typeface="+mn-lt"/>
              </a:rPr>
              <a:t/>
            </a:r>
            <a:br>
              <a:rPr lang="en-US" dirty="0">
                <a:solidFill>
                  <a:srgbClr val="28527A"/>
                </a:solidFill>
                <a:latin typeface="+mn-lt"/>
              </a:rPr>
            </a:br>
            <a:endParaRPr lang="en-US" dirty="0">
              <a:solidFill>
                <a:srgbClr val="28527A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53C6F8A-8343-46CA-BDD4-C4A81DB9BF4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814" y="1905000"/>
            <a:ext cx="3962399" cy="3962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905000"/>
            <a:ext cx="44554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“If a lawyer is unable to provide direct legal services to the poor, the lawyer should endeavor to make a comparable financial contribution to an organization that provides or coordinates the provision of direct legal services to the poor</a:t>
            </a: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36457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9F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2" name="Google Shape;202;p15"/>
          <p:cNvGraphicFramePr/>
          <p:nvPr/>
        </p:nvGraphicFramePr>
        <p:xfrm>
          <a:off x="285750" y="661987"/>
          <a:ext cx="8572500" cy="5534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8E9EE39-64BA-EE7D-043E-657B026A69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4762781"/>
              </p:ext>
            </p:extLst>
          </p:nvPr>
        </p:nvGraphicFramePr>
        <p:xfrm>
          <a:off x="285750" y="292608"/>
          <a:ext cx="8572500" cy="6437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3"/>
          <a:stretch/>
        </p:blipFill>
        <p:spPr>
          <a:xfrm>
            <a:off x="0" y="3693459"/>
            <a:ext cx="9144000" cy="28238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7038"/>
            <a:ext cx="9206753" cy="28019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7650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029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9F1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"/>
          <p:cNvSpPr txBox="1">
            <a:spLocks noGrp="1"/>
          </p:cNvSpPr>
          <p:nvPr>
            <p:ph type="title"/>
          </p:nvPr>
        </p:nvSpPr>
        <p:spPr>
          <a:xfrm>
            <a:off x="515493" y="365125"/>
            <a:ext cx="8113014" cy="379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8527A"/>
              </a:buClr>
              <a:buSzPts val="6000"/>
              <a:buFont typeface="Calibri"/>
              <a:buNone/>
            </a:pPr>
            <a:r>
              <a:rPr lang="en-US" sz="6000">
                <a:solidFill>
                  <a:srgbClr val="28527A"/>
                </a:solidFill>
                <a:latin typeface="Calibri"/>
                <a:ea typeface="Calibri"/>
                <a:cs typeface="Calibri"/>
                <a:sym typeface="Calibri"/>
              </a:rPr>
              <a:t>Bank where it matters: </a:t>
            </a:r>
            <a:r>
              <a:rPr lang="en-US">
                <a:solidFill>
                  <a:srgbClr val="28527A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>
                <a:solidFill>
                  <a:srgbClr val="28527A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>
                <a:solidFill>
                  <a:srgbClr val="28527A"/>
                </a:solidFill>
                <a:latin typeface="Calibri"/>
                <a:ea typeface="Calibri"/>
                <a:cs typeface="Calibri"/>
                <a:sym typeface="Calibri"/>
              </a:rPr>
              <a:t>Oregon Law Foundation Leadership Banks.</a:t>
            </a:r>
            <a:endParaRPr/>
          </a:p>
        </p:txBody>
      </p:sp>
      <p:grpSp>
        <p:nvGrpSpPr>
          <p:cNvPr id="208" name="Google Shape;208;p16"/>
          <p:cNvGrpSpPr/>
          <p:nvPr/>
        </p:nvGrpSpPr>
        <p:grpSpPr>
          <a:xfrm>
            <a:off x="1755098" y="2593636"/>
            <a:ext cx="5633804" cy="3786990"/>
            <a:chOff x="1561246" y="2684069"/>
            <a:chExt cx="5633804" cy="3786990"/>
          </a:xfrm>
        </p:grpSpPr>
        <p:sp>
          <p:nvSpPr>
            <p:cNvPr id="209" name="Google Shape;209;p16"/>
            <p:cNvSpPr/>
            <p:nvPr/>
          </p:nvSpPr>
          <p:spPr>
            <a:xfrm>
              <a:off x="1561246" y="6386515"/>
              <a:ext cx="1243584" cy="45720"/>
            </a:xfrm>
            <a:prstGeom prst="rect">
              <a:avLst/>
            </a:prstGeom>
            <a:solidFill>
              <a:schemeClr val="accent4"/>
            </a:solidFill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0" name="Google Shape;210;p16"/>
            <p:cNvGrpSpPr/>
            <p:nvPr/>
          </p:nvGrpSpPr>
          <p:grpSpPr>
            <a:xfrm>
              <a:off x="5951466" y="3761476"/>
              <a:ext cx="1243584" cy="2663708"/>
              <a:chOff x="5951466" y="3761476"/>
              <a:chExt cx="1243584" cy="2663708"/>
            </a:xfrm>
          </p:grpSpPr>
          <p:sp>
            <p:nvSpPr>
              <p:cNvPr id="213" name="Google Shape;213;p16"/>
              <p:cNvSpPr/>
              <p:nvPr/>
            </p:nvSpPr>
            <p:spPr>
              <a:xfrm>
                <a:off x="5951466" y="3761476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16"/>
              <p:cNvSpPr/>
              <p:nvPr/>
            </p:nvSpPr>
            <p:spPr>
              <a:xfrm>
                <a:off x="5951466" y="3817178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16"/>
              <p:cNvSpPr/>
              <p:nvPr/>
            </p:nvSpPr>
            <p:spPr>
              <a:xfrm>
                <a:off x="5951466" y="3872880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16"/>
              <p:cNvSpPr/>
              <p:nvPr/>
            </p:nvSpPr>
            <p:spPr>
              <a:xfrm>
                <a:off x="5951466" y="3928582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16"/>
              <p:cNvSpPr/>
              <p:nvPr/>
            </p:nvSpPr>
            <p:spPr>
              <a:xfrm>
                <a:off x="5951466" y="3984284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16"/>
              <p:cNvSpPr/>
              <p:nvPr/>
            </p:nvSpPr>
            <p:spPr>
              <a:xfrm>
                <a:off x="5951466" y="4039986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16"/>
              <p:cNvSpPr/>
              <p:nvPr/>
            </p:nvSpPr>
            <p:spPr>
              <a:xfrm>
                <a:off x="5951466" y="4095688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16"/>
              <p:cNvSpPr/>
              <p:nvPr/>
            </p:nvSpPr>
            <p:spPr>
              <a:xfrm>
                <a:off x="5951466" y="4151390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16"/>
              <p:cNvSpPr/>
              <p:nvPr/>
            </p:nvSpPr>
            <p:spPr>
              <a:xfrm>
                <a:off x="5951466" y="4207092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16"/>
              <p:cNvSpPr/>
              <p:nvPr/>
            </p:nvSpPr>
            <p:spPr>
              <a:xfrm>
                <a:off x="5951466" y="4262794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16"/>
              <p:cNvSpPr/>
              <p:nvPr/>
            </p:nvSpPr>
            <p:spPr>
              <a:xfrm>
                <a:off x="5951466" y="4318496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16"/>
              <p:cNvSpPr/>
              <p:nvPr/>
            </p:nvSpPr>
            <p:spPr>
              <a:xfrm>
                <a:off x="5951466" y="4374198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16"/>
              <p:cNvSpPr/>
              <p:nvPr/>
            </p:nvSpPr>
            <p:spPr>
              <a:xfrm>
                <a:off x="5951466" y="4429900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16"/>
              <p:cNvSpPr/>
              <p:nvPr/>
            </p:nvSpPr>
            <p:spPr>
              <a:xfrm>
                <a:off x="5951466" y="4485602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16"/>
              <p:cNvSpPr/>
              <p:nvPr/>
            </p:nvSpPr>
            <p:spPr>
              <a:xfrm>
                <a:off x="5951466" y="4541304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16"/>
              <p:cNvSpPr/>
              <p:nvPr/>
            </p:nvSpPr>
            <p:spPr>
              <a:xfrm>
                <a:off x="5951466" y="4597006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16"/>
              <p:cNvSpPr/>
              <p:nvPr/>
            </p:nvSpPr>
            <p:spPr>
              <a:xfrm>
                <a:off x="5951466" y="4652708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16"/>
              <p:cNvSpPr/>
              <p:nvPr/>
            </p:nvSpPr>
            <p:spPr>
              <a:xfrm>
                <a:off x="5951466" y="4708410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16"/>
              <p:cNvSpPr/>
              <p:nvPr/>
            </p:nvSpPr>
            <p:spPr>
              <a:xfrm>
                <a:off x="5951466" y="4764112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16"/>
              <p:cNvSpPr/>
              <p:nvPr/>
            </p:nvSpPr>
            <p:spPr>
              <a:xfrm>
                <a:off x="5951466" y="4819814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16"/>
              <p:cNvSpPr/>
              <p:nvPr/>
            </p:nvSpPr>
            <p:spPr>
              <a:xfrm>
                <a:off x="5951466" y="4875516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16"/>
              <p:cNvSpPr/>
              <p:nvPr/>
            </p:nvSpPr>
            <p:spPr>
              <a:xfrm>
                <a:off x="5951466" y="4931218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16"/>
              <p:cNvSpPr/>
              <p:nvPr/>
            </p:nvSpPr>
            <p:spPr>
              <a:xfrm>
                <a:off x="5951466" y="4986920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16"/>
              <p:cNvSpPr/>
              <p:nvPr/>
            </p:nvSpPr>
            <p:spPr>
              <a:xfrm>
                <a:off x="5951466" y="5042622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16"/>
              <p:cNvSpPr/>
              <p:nvPr/>
            </p:nvSpPr>
            <p:spPr>
              <a:xfrm>
                <a:off x="5951466" y="5098324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16"/>
              <p:cNvSpPr/>
              <p:nvPr/>
            </p:nvSpPr>
            <p:spPr>
              <a:xfrm>
                <a:off x="5951466" y="5154026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16"/>
              <p:cNvSpPr/>
              <p:nvPr/>
            </p:nvSpPr>
            <p:spPr>
              <a:xfrm>
                <a:off x="5951466" y="5209728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16"/>
              <p:cNvSpPr/>
              <p:nvPr/>
            </p:nvSpPr>
            <p:spPr>
              <a:xfrm>
                <a:off x="5951466" y="5265430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16"/>
              <p:cNvSpPr/>
              <p:nvPr/>
            </p:nvSpPr>
            <p:spPr>
              <a:xfrm>
                <a:off x="5951466" y="5321132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16"/>
              <p:cNvSpPr/>
              <p:nvPr/>
            </p:nvSpPr>
            <p:spPr>
              <a:xfrm>
                <a:off x="5951466" y="5376834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16"/>
              <p:cNvSpPr/>
              <p:nvPr/>
            </p:nvSpPr>
            <p:spPr>
              <a:xfrm>
                <a:off x="5951466" y="5432536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16"/>
              <p:cNvSpPr/>
              <p:nvPr/>
            </p:nvSpPr>
            <p:spPr>
              <a:xfrm>
                <a:off x="5951466" y="5488238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16"/>
              <p:cNvSpPr/>
              <p:nvPr/>
            </p:nvSpPr>
            <p:spPr>
              <a:xfrm>
                <a:off x="5951466" y="5543940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16"/>
              <p:cNvSpPr/>
              <p:nvPr/>
            </p:nvSpPr>
            <p:spPr>
              <a:xfrm>
                <a:off x="5951466" y="5599642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16"/>
              <p:cNvSpPr/>
              <p:nvPr/>
            </p:nvSpPr>
            <p:spPr>
              <a:xfrm>
                <a:off x="5951466" y="5655344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16"/>
              <p:cNvSpPr/>
              <p:nvPr/>
            </p:nvSpPr>
            <p:spPr>
              <a:xfrm>
                <a:off x="5951466" y="5711046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16"/>
              <p:cNvSpPr/>
              <p:nvPr/>
            </p:nvSpPr>
            <p:spPr>
              <a:xfrm>
                <a:off x="5951466" y="5766748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16"/>
              <p:cNvSpPr/>
              <p:nvPr/>
            </p:nvSpPr>
            <p:spPr>
              <a:xfrm>
                <a:off x="5951466" y="5822450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16"/>
              <p:cNvSpPr/>
              <p:nvPr/>
            </p:nvSpPr>
            <p:spPr>
              <a:xfrm>
                <a:off x="5951466" y="5878152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16"/>
              <p:cNvSpPr/>
              <p:nvPr/>
            </p:nvSpPr>
            <p:spPr>
              <a:xfrm>
                <a:off x="5951466" y="5933854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16"/>
              <p:cNvSpPr/>
              <p:nvPr/>
            </p:nvSpPr>
            <p:spPr>
              <a:xfrm>
                <a:off x="5951466" y="5989556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16"/>
              <p:cNvSpPr/>
              <p:nvPr/>
            </p:nvSpPr>
            <p:spPr>
              <a:xfrm>
                <a:off x="5951466" y="6045258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16"/>
              <p:cNvSpPr/>
              <p:nvPr/>
            </p:nvSpPr>
            <p:spPr>
              <a:xfrm>
                <a:off x="5951466" y="6100960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16"/>
              <p:cNvSpPr/>
              <p:nvPr/>
            </p:nvSpPr>
            <p:spPr>
              <a:xfrm>
                <a:off x="5951466" y="6156662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16"/>
              <p:cNvSpPr/>
              <p:nvPr/>
            </p:nvSpPr>
            <p:spPr>
              <a:xfrm>
                <a:off x="5951466" y="6212364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16"/>
              <p:cNvSpPr/>
              <p:nvPr/>
            </p:nvSpPr>
            <p:spPr>
              <a:xfrm>
                <a:off x="5951466" y="6268066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16"/>
              <p:cNvSpPr/>
              <p:nvPr/>
            </p:nvSpPr>
            <p:spPr>
              <a:xfrm>
                <a:off x="5951466" y="6323768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16"/>
              <p:cNvSpPr/>
              <p:nvPr/>
            </p:nvSpPr>
            <p:spPr>
              <a:xfrm>
                <a:off x="5951466" y="6379464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1" name="Google Shape;261;p16"/>
            <p:cNvGrpSpPr/>
            <p:nvPr/>
          </p:nvGrpSpPr>
          <p:grpSpPr>
            <a:xfrm>
              <a:off x="4572000" y="3663566"/>
              <a:ext cx="1243584" cy="2775112"/>
              <a:chOff x="5951466" y="3650072"/>
              <a:chExt cx="1243584" cy="2775112"/>
            </a:xfrm>
          </p:grpSpPr>
          <p:sp>
            <p:nvSpPr>
              <p:cNvPr id="262" name="Google Shape;262;p16"/>
              <p:cNvSpPr/>
              <p:nvPr/>
            </p:nvSpPr>
            <p:spPr>
              <a:xfrm>
                <a:off x="5951466" y="3650072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16"/>
              <p:cNvSpPr/>
              <p:nvPr/>
            </p:nvSpPr>
            <p:spPr>
              <a:xfrm>
                <a:off x="5951466" y="3705774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16"/>
              <p:cNvSpPr/>
              <p:nvPr/>
            </p:nvSpPr>
            <p:spPr>
              <a:xfrm>
                <a:off x="5951466" y="3761476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16"/>
              <p:cNvSpPr/>
              <p:nvPr/>
            </p:nvSpPr>
            <p:spPr>
              <a:xfrm>
                <a:off x="5951466" y="3817178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16"/>
              <p:cNvSpPr/>
              <p:nvPr/>
            </p:nvSpPr>
            <p:spPr>
              <a:xfrm>
                <a:off x="5951466" y="3872880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16"/>
              <p:cNvSpPr/>
              <p:nvPr/>
            </p:nvSpPr>
            <p:spPr>
              <a:xfrm>
                <a:off x="5951466" y="3928582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16"/>
              <p:cNvSpPr/>
              <p:nvPr/>
            </p:nvSpPr>
            <p:spPr>
              <a:xfrm>
                <a:off x="5951466" y="3984284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16"/>
              <p:cNvSpPr/>
              <p:nvPr/>
            </p:nvSpPr>
            <p:spPr>
              <a:xfrm>
                <a:off x="5951466" y="4039986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16"/>
              <p:cNvSpPr/>
              <p:nvPr/>
            </p:nvSpPr>
            <p:spPr>
              <a:xfrm>
                <a:off x="5951466" y="4095688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16"/>
              <p:cNvSpPr/>
              <p:nvPr/>
            </p:nvSpPr>
            <p:spPr>
              <a:xfrm>
                <a:off x="5951466" y="4151390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16"/>
              <p:cNvSpPr/>
              <p:nvPr/>
            </p:nvSpPr>
            <p:spPr>
              <a:xfrm>
                <a:off x="5951466" y="4207092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16"/>
              <p:cNvSpPr/>
              <p:nvPr/>
            </p:nvSpPr>
            <p:spPr>
              <a:xfrm>
                <a:off x="5951466" y="4262794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16"/>
              <p:cNvSpPr/>
              <p:nvPr/>
            </p:nvSpPr>
            <p:spPr>
              <a:xfrm>
                <a:off x="5951466" y="4318496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16"/>
              <p:cNvSpPr/>
              <p:nvPr/>
            </p:nvSpPr>
            <p:spPr>
              <a:xfrm>
                <a:off x="5951466" y="4374198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16"/>
              <p:cNvSpPr/>
              <p:nvPr/>
            </p:nvSpPr>
            <p:spPr>
              <a:xfrm>
                <a:off x="5951466" y="4429900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16"/>
              <p:cNvSpPr/>
              <p:nvPr/>
            </p:nvSpPr>
            <p:spPr>
              <a:xfrm>
                <a:off x="5951466" y="4485602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16"/>
              <p:cNvSpPr/>
              <p:nvPr/>
            </p:nvSpPr>
            <p:spPr>
              <a:xfrm>
                <a:off x="5951466" y="4541304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16"/>
              <p:cNvSpPr/>
              <p:nvPr/>
            </p:nvSpPr>
            <p:spPr>
              <a:xfrm>
                <a:off x="5951466" y="4597006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16"/>
              <p:cNvSpPr/>
              <p:nvPr/>
            </p:nvSpPr>
            <p:spPr>
              <a:xfrm>
                <a:off x="5951466" y="4652708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16"/>
              <p:cNvSpPr/>
              <p:nvPr/>
            </p:nvSpPr>
            <p:spPr>
              <a:xfrm>
                <a:off x="5951466" y="4708410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16"/>
              <p:cNvSpPr/>
              <p:nvPr/>
            </p:nvSpPr>
            <p:spPr>
              <a:xfrm>
                <a:off x="5951466" y="4764112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16"/>
              <p:cNvSpPr/>
              <p:nvPr/>
            </p:nvSpPr>
            <p:spPr>
              <a:xfrm>
                <a:off x="5951466" y="4819814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16"/>
              <p:cNvSpPr/>
              <p:nvPr/>
            </p:nvSpPr>
            <p:spPr>
              <a:xfrm>
                <a:off x="5951466" y="4875516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16"/>
              <p:cNvSpPr/>
              <p:nvPr/>
            </p:nvSpPr>
            <p:spPr>
              <a:xfrm>
                <a:off x="5951466" y="4931218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16"/>
              <p:cNvSpPr/>
              <p:nvPr/>
            </p:nvSpPr>
            <p:spPr>
              <a:xfrm>
                <a:off x="5951466" y="4986920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16"/>
              <p:cNvSpPr/>
              <p:nvPr/>
            </p:nvSpPr>
            <p:spPr>
              <a:xfrm>
                <a:off x="5951466" y="5042622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16"/>
              <p:cNvSpPr/>
              <p:nvPr/>
            </p:nvSpPr>
            <p:spPr>
              <a:xfrm>
                <a:off x="5951466" y="5098324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16"/>
              <p:cNvSpPr/>
              <p:nvPr/>
            </p:nvSpPr>
            <p:spPr>
              <a:xfrm>
                <a:off x="5951466" y="5154026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16"/>
              <p:cNvSpPr/>
              <p:nvPr/>
            </p:nvSpPr>
            <p:spPr>
              <a:xfrm>
                <a:off x="5951466" y="5209728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16"/>
              <p:cNvSpPr/>
              <p:nvPr/>
            </p:nvSpPr>
            <p:spPr>
              <a:xfrm>
                <a:off x="5951466" y="5265430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16"/>
              <p:cNvSpPr/>
              <p:nvPr/>
            </p:nvSpPr>
            <p:spPr>
              <a:xfrm>
                <a:off x="5951466" y="5321132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16"/>
              <p:cNvSpPr/>
              <p:nvPr/>
            </p:nvSpPr>
            <p:spPr>
              <a:xfrm>
                <a:off x="5951466" y="5376834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16"/>
              <p:cNvSpPr/>
              <p:nvPr/>
            </p:nvSpPr>
            <p:spPr>
              <a:xfrm>
                <a:off x="5951466" y="5432536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16"/>
              <p:cNvSpPr/>
              <p:nvPr/>
            </p:nvSpPr>
            <p:spPr>
              <a:xfrm>
                <a:off x="5951466" y="5488238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16"/>
              <p:cNvSpPr/>
              <p:nvPr/>
            </p:nvSpPr>
            <p:spPr>
              <a:xfrm>
                <a:off x="5951466" y="5543940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16"/>
              <p:cNvSpPr/>
              <p:nvPr/>
            </p:nvSpPr>
            <p:spPr>
              <a:xfrm>
                <a:off x="5951466" y="5599642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16"/>
              <p:cNvSpPr/>
              <p:nvPr/>
            </p:nvSpPr>
            <p:spPr>
              <a:xfrm>
                <a:off x="5951466" y="5655344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16"/>
              <p:cNvSpPr/>
              <p:nvPr/>
            </p:nvSpPr>
            <p:spPr>
              <a:xfrm>
                <a:off x="5951466" y="5711046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16"/>
              <p:cNvSpPr/>
              <p:nvPr/>
            </p:nvSpPr>
            <p:spPr>
              <a:xfrm>
                <a:off x="5951466" y="5766748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16"/>
              <p:cNvSpPr/>
              <p:nvPr/>
            </p:nvSpPr>
            <p:spPr>
              <a:xfrm>
                <a:off x="5951466" y="5822450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16"/>
              <p:cNvSpPr/>
              <p:nvPr/>
            </p:nvSpPr>
            <p:spPr>
              <a:xfrm>
                <a:off x="5951466" y="5878152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16"/>
              <p:cNvSpPr/>
              <p:nvPr/>
            </p:nvSpPr>
            <p:spPr>
              <a:xfrm>
                <a:off x="5951466" y="5933854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16"/>
              <p:cNvSpPr/>
              <p:nvPr/>
            </p:nvSpPr>
            <p:spPr>
              <a:xfrm>
                <a:off x="5951466" y="5989556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16"/>
              <p:cNvSpPr/>
              <p:nvPr/>
            </p:nvSpPr>
            <p:spPr>
              <a:xfrm>
                <a:off x="5951466" y="6045258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16"/>
              <p:cNvSpPr/>
              <p:nvPr/>
            </p:nvSpPr>
            <p:spPr>
              <a:xfrm>
                <a:off x="5951466" y="6100960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16"/>
              <p:cNvSpPr/>
              <p:nvPr/>
            </p:nvSpPr>
            <p:spPr>
              <a:xfrm>
                <a:off x="5951466" y="6156662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16"/>
              <p:cNvSpPr/>
              <p:nvPr/>
            </p:nvSpPr>
            <p:spPr>
              <a:xfrm>
                <a:off x="5951466" y="6212364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16"/>
              <p:cNvSpPr/>
              <p:nvPr/>
            </p:nvSpPr>
            <p:spPr>
              <a:xfrm>
                <a:off x="5951466" y="6268066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16"/>
              <p:cNvSpPr/>
              <p:nvPr/>
            </p:nvSpPr>
            <p:spPr>
              <a:xfrm>
                <a:off x="5951466" y="6323768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16"/>
              <p:cNvSpPr/>
              <p:nvPr/>
            </p:nvSpPr>
            <p:spPr>
              <a:xfrm>
                <a:off x="5951466" y="6379464"/>
                <a:ext cx="1243584" cy="45720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2" name="Google Shape;312;p16"/>
            <p:cNvSpPr txBox="1"/>
            <p:nvPr/>
          </p:nvSpPr>
          <p:spPr>
            <a:xfrm>
              <a:off x="1895940" y="5455396"/>
              <a:ext cx="61266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28527A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sp>
          <p:nvSpPr>
            <p:cNvPr id="313" name="Google Shape;313;p16"/>
            <p:cNvSpPr txBox="1"/>
            <p:nvPr/>
          </p:nvSpPr>
          <p:spPr>
            <a:xfrm>
              <a:off x="4572000" y="2684069"/>
              <a:ext cx="2103569" cy="10156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dirty="0">
                  <a:solidFill>
                    <a:srgbClr val="28527A"/>
                  </a:solidFill>
                  <a:latin typeface="Arial"/>
                  <a:ea typeface="Arial"/>
                  <a:cs typeface="Arial"/>
                  <a:sym typeface="Arial"/>
                </a:rPr>
                <a:t>368x</a:t>
              </a:r>
              <a:endParaRPr sz="6000" dirty="0">
                <a:solidFill>
                  <a:srgbClr val="2852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9453" y="2133600"/>
            <a:ext cx="8138160" cy="393338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130000"/>
              </a:lnSpc>
            </a:pPr>
            <a:endParaRPr lang="en-US" sz="2400" dirty="0">
              <a:solidFill>
                <a:srgbClr val="28527A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28527A"/>
                </a:solidFill>
              </a:rPr>
              <a:t>Bank of Eastern Oregon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28527A"/>
                </a:solidFill>
              </a:rPr>
              <a:t>Beneficial State Bank</a:t>
            </a:r>
          </a:p>
          <a:p>
            <a:pPr>
              <a:lnSpc>
                <a:spcPct val="130000"/>
              </a:lnSpc>
            </a:pPr>
            <a:r>
              <a:rPr lang="en-US" sz="2400" dirty="0" smtClean="0">
                <a:solidFill>
                  <a:srgbClr val="28527A"/>
                </a:solidFill>
              </a:rPr>
              <a:t>Columbia Credit Union</a:t>
            </a:r>
          </a:p>
          <a:p>
            <a:pPr>
              <a:lnSpc>
                <a:spcPct val="130000"/>
              </a:lnSpc>
            </a:pPr>
            <a:r>
              <a:rPr lang="en-US" sz="2400" dirty="0" smtClean="0">
                <a:solidFill>
                  <a:srgbClr val="28527A"/>
                </a:solidFill>
              </a:rPr>
              <a:t>Community </a:t>
            </a:r>
            <a:r>
              <a:rPr lang="en-US" sz="2400" dirty="0">
                <a:solidFill>
                  <a:srgbClr val="28527A"/>
                </a:solidFill>
              </a:rPr>
              <a:t>Bank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28527A"/>
                </a:solidFill>
              </a:rPr>
              <a:t>Heritage Bank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28527A"/>
                </a:solidFill>
              </a:rPr>
              <a:t>Lewis &amp; Clark Bank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28527A"/>
                </a:solidFill>
              </a:rPr>
              <a:t>Northwest Bank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28527A"/>
                </a:solidFill>
              </a:rPr>
              <a:t>OnPoint Credit Union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28527A"/>
                </a:solidFill>
              </a:rPr>
              <a:t>OR Community Credit Union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28527A"/>
                </a:solidFill>
              </a:rPr>
              <a:t>Pacific West Bank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28527A"/>
                </a:solidFill>
              </a:rPr>
              <a:t>Pioneer Trust Bank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28527A"/>
                </a:solidFill>
              </a:rPr>
              <a:t>Summit Bank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28527A"/>
                </a:solidFill>
              </a:rPr>
              <a:t>Umpqua Bank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28527A"/>
                </a:solidFill>
              </a:rPr>
              <a:t>Washington Trust Bank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28527A"/>
                </a:solidFill>
              </a:rPr>
              <a:t>Wells Fargo Bank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3810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28527A"/>
                </a:solidFill>
                <a:latin typeface="+mn-lt"/>
              </a:rPr>
              <a:t>Leadership Banks &amp; </a:t>
            </a:r>
            <a:br>
              <a:rPr lang="en-US" sz="3600" b="1" dirty="0">
                <a:solidFill>
                  <a:srgbClr val="28527A"/>
                </a:solidFill>
                <a:latin typeface="+mn-lt"/>
              </a:rPr>
            </a:br>
            <a:r>
              <a:rPr lang="en-US" sz="3600" b="1" dirty="0">
                <a:solidFill>
                  <a:srgbClr val="28527A"/>
                </a:solidFill>
                <a:latin typeface="+mn-lt"/>
              </a:rPr>
              <a:t>Credit Unions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709452" y="1676401"/>
            <a:ext cx="5005547" cy="457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3200" b="1" dirty="0">
                <a:solidFill>
                  <a:srgbClr val="28527A"/>
                </a:solidFill>
              </a:rPr>
              <a:t>Visionaries: 3.68%+ interest</a:t>
            </a:r>
          </a:p>
        </p:txBody>
      </p:sp>
    </p:spTree>
    <p:extLst>
      <p:ext uri="{BB962C8B-B14F-4D97-AF65-F5344CB8AC3E}">
        <p14:creationId xmlns:p14="http://schemas.microsoft.com/office/powerpoint/2010/main" val="41255231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2565182"/>
            <a:ext cx="8763000" cy="292310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28527A"/>
                </a:solidFill>
              </a:rPr>
              <a:t>Bank of America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28527A"/>
                </a:solidFill>
              </a:rPr>
              <a:t>BankUnited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28527A"/>
                </a:solidFill>
              </a:rPr>
              <a:t>Chase Bank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28527A"/>
                </a:solidFill>
              </a:rPr>
              <a:t>Esquire Bank</a:t>
            </a:r>
          </a:p>
          <a:p>
            <a:pPr>
              <a:lnSpc>
                <a:spcPct val="130000"/>
              </a:lnSpc>
            </a:pPr>
            <a:endParaRPr lang="en-US" sz="2400" dirty="0">
              <a:solidFill>
                <a:srgbClr val="28527A"/>
              </a:solidFill>
            </a:endParaRPr>
          </a:p>
          <a:p>
            <a:pPr>
              <a:lnSpc>
                <a:spcPct val="130000"/>
              </a:lnSpc>
            </a:pPr>
            <a:endParaRPr lang="en-US" sz="2400" dirty="0">
              <a:solidFill>
                <a:srgbClr val="28527A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28527A"/>
                </a:solidFill>
              </a:rPr>
              <a:t>1</a:t>
            </a:r>
            <a:r>
              <a:rPr lang="en-US" sz="2400" baseline="30000" dirty="0">
                <a:solidFill>
                  <a:srgbClr val="28527A"/>
                </a:solidFill>
              </a:rPr>
              <a:t>st</a:t>
            </a:r>
            <a:r>
              <a:rPr lang="en-US" sz="2400" dirty="0">
                <a:solidFill>
                  <a:srgbClr val="28527A"/>
                </a:solidFill>
              </a:rPr>
              <a:t> Security Bank of WA 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28527A"/>
                </a:solidFill>
              </a:rPr>
              <a:t>KeyBank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28527A"/>
                </a:solidFill>
              </a:rPr>
              <a:t>Oregon Pacific Bank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28527A"/>
                </a:solidFill>
              </a:rPr>
              <a:t>Willamette Valley Bank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3810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28527A"/>
                </a:solidFill>
                <a:latin typeface="+mn-lt"/>
              </a:rPr>
              <a:t>Leadership Banks &amp; </a:t>
            </a:r>
            <a:br>
              <a:rPr lang="en-US" sz="3600" b="1" dirty="0">
                <a:solidFill>
                  <a:srgbClr val="28527A"/>
                </a:solidFill>
                <a:latin typeface="+mn-lt"/>
              </a:rPr>
            </a:br>
            <a:r>
              <a:rPr lang="en-US" sz="3600" b="1" dirty="0">
                <a:solidFill>
                  <a:srgbClr val="28527A"/>
                </a:solidFill>
                <a:latin typeface="+mn-lt"/>
              </a:rPr>
              <a:t>Credit Unions</a:t>
            </a: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838199" y="1752600"/>
            <a:ext cx="7507941" cy="41195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SzTx/>
              <a:buFontTx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srgbClr val="28527A"/>
                </a:solidFill>
              </a:rPr>
              <a:t>Advocates: 3.15% to 3.67% interest</a:t>
            </a:r>
          </a:p>
        </p:txBody>
      </p:sp>
    </p:spTree>
    <p:extLst>
      <p:ext uri="{BB962C8B-B14F-4D97-AF65-F5344CB8AC3E}">
        <p14:creationId xmlns:p14="http://schemas.microsoft.com/office/powerpoint/2010/main" val="29579159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9F1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81"/>
          <a:stretch/>
        </p:blipFill>
        <p:spPr>
          <a:xfrm>
            <a:off x="136298" y="69850"/>
            <a:ext cx="8871404" cy="67183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9F1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Thank You!</a:t>
            </a:r>
            <a:endParaRPr dirty="0"/>
          </a:p>
        </p:txBody>
      </p:sp>
      <p:sp>
        <p:nvSpPr>
          <p:cNvPr id="350" name="Google Shape;350;p21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3820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b="1" dirty="0"/>
              <a:t>Ayla Ercin</a:t>
            </a:r>
            <a:endParaRPr sz="1800" b="1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dirty="0"/>
              <a:t>Executive Director 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dirty="0"/>
              <a:t>Campaign for Equal Justice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u="sng" dirty="0">
                <a:solidFill>
                  <a:schemeClr val="hlink"/>
                </a:solidFill>
                <a:hlinkClick r:id="rId3"/>
              </a:rPr>
              <a:t>ayla@cej-oregon.org</a:t>
            </a:r>
            <a:endParaRPr sz="180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Ray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Churba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Staff Attorney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Center for </a:t>
            </a:r>
            <a:r>
              <a:rPr lang="en-US" sz="1800" dirty="0" err="1" smtClean="0">
                <a:solidFill>
                  <a:schemeClr val="tx1"/>
                </a:solidFill>
              </a:rPr>
              <a:t>NonProfit</a:t>
            </a:r>
            <a:r>
              <a:rPr lang="en-US" sz="1800" dirty="0" smtClean="0">
                <a:solidFill>
                  <a:schemeClr val="tx1"/>
                </a:solidFill>
              </a:rPr>
              <a:t> Legal Services</a:t>
            </a:r>
          </a:p>
          <a:p>
            <a:pPr marL="0" indent="0">
              <a:buNone/>
            </a:pPr>
            <a:r>
              <a:rPr lang="en-US" sz="1800" u="sng" dirty="0" smtClean="0">
                <a:solidFill>
                  <a:schemeClr val="hlink"/>
                </a:solidFill>
              </a:rPr>
              <a:t>esqray@gmail.com</a:t>
            </a:r>
            <a:endParaRPr lang="en-US" sz="1800" u="sng" dirty="0">
              <a:solidFill>
                <a:schemeClr val="hlink"/>
              </a:solidFill>
            </a:endParaRPr>
          </a:p>
          <a:p>
            <a:pPr marL="0" indent="0">
              <a:buNone/>
            </a:pPr>
            <a:endParaRPr lang="en-US" sz="1800" u="sng" dirty="0">
              <a:solidFill>
                <a:schemeClr val="hlink"/>
              </a:solidFill>
            </a:endParaRPr>
          </a:p>
          <a:p>
            <a:pPr marL="0" indent="0">
              <a:buNone/>
            </a:pPr>
            <a:endParaRPr sz="1800" u="sng" dirty="0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E958953C-7B6A-427F-BD73-3620290FD39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25" y="0"/>
            <a:ext cx="5695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3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E958953C-7B6A-427F-BD73-3620290FD39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" t="6819" r="-794" b="11804"/>
          <a:stretch/>
        </p:blipFill>
        <p:spPr>
          <a:xfrm>
            <a:off x="2976281" y="-17930"/>
            <a:ext cx="3388660" cy="689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2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9F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672" y="304800"/>
            <a:ext cx="5364479" cy="624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28047" y="647583"/>
            <a:ext cx="1516300" cy="703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90675" y="505553"/>
            <a:ext cx="994653" cy="994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01586" y="2928288"/>
            <a:ext cx="971550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74304" y="5451484"/>
            <a:ext cx="2408845" cy="566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61142" y="1842776"/>
            <a:ext cx="2286000" cy="703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045063" y="4394427"/>
            <a:ext cx="2867326" cy="532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170866" y="2988212"/>
            <a:ext cx="1172094" cy="88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9F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9800" y="1295400"/>
            <a:ext cx="4619625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5"/>
          <p:cNvSpPr txBox="1"/>
          <p:nvPr/>
        </p:nvSpPr>
        <p:spPr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28527A"/>
                </a:solidFill>
                <a:latin typeface="Calibri"/>
                <a:ea typeface="Calibri"/>
                <a:cs typeface="Calibri"/>
                <a:sym typeface="Calibri"/>
              </a:rPr>
              <a:t>The Study Findings Are Stark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3810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28527A"/>
                </a:solidFill>
                <a:latin typeface="+mn-lt"/>
              </a:rPr>
              <a:t>Most Common Legal Issues</a:t>
            </a:r>
          </a:p>
        </p:txBody>
      </p:sp>
      <p:graphicFrame>
        <p:nvGraphicFramePr>
          <p:cNvPr id="5" name="Chart 8"/>
          <p:cNvGraphicFramePr/>
          <p:nvPr>
            <p:extLst>
              <p:ext uri="{D42A27DB-BD31-4B8C-83A1-F6EECF244321}">
                <p14:modId xmlns:p14="http://schemas.microsoft.com/office/powerpoint/2010/main" val="1825640255"/>
              </p:ext>
            </p:extLst>
          </p:nvPr>
        </p:nvGraphicFramePr>
        <p:xfrm>
          <a:off x="1371600" y="1470212"/>
          <a:ext cx="6768353" cy="4733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87303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153" y="381000"/>
            <a:ext cx="8928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28527A"/>
                </a:solidFill>
                <a:latin typeface="+mn-lt"/>
              </a:rPr>
              <a:t>How Legal Issues Affect Lives</a:t>
            </a:r>
          </a:p>
        </p:txBody>
      </p:sp>
      <p:graphicFrame>
        <p:nvGraphicFramePr>
          <p:cNvPr id="6" name="Chart 8"/>
          <p:cNvGraphicFramePr/>
          <p:nvPr/>
        </p:nvGraphicFramePr>
        <p:xfrm>
          <a:off x="495300" y="1143000"/>
          <a:ext cx="8229600" cy="5347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20095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5953</TotalTime>
  <Words>658</Words>
  <Application>Microsoft Office PowerPoint</Application>
  <PresentationFormat>On-screen Show (4:3)</PresentationFormat>
  <Paragraphs>192</Paragraphs>
  <Slides>37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Calibri</vt:lpstr>
      <vt:lpstr>Tw Cen MT</vt:lpstr>
      <vt:lpstr>Calibri heading</vt:lpstr>
      <vt:lpstr>Arial</vt:lpstr>
      <vt:lpstr>Times New Roman</vt:lpstr>
      <vt:lpstr>Helvetica</vt:lpstr>
      <vt:lpstr>Office Theme</vt:lpstr>
      <vt:lpstr>Access to Justice in Oregon CEJ Southern Oregon Regional Event at Edenvale  October 10, 2024</vt:lpstr>
      <vt:lpstr>PowerPoint Presentation</vt:lpstr>
      <vt:lpstr>Justice Builds: Meggan’s 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Higher Income = Fewer Barriers</vt:lpstr>
      <vt:lpstr>Civil Legal Aid Increases Trust by Improving  the Judicial System</vt:lpstr>
      <vt:lpstr>Civil Legal Aid Supports Systems</vt:lpstr>
      <vt:lpstr>Civil Legal Aid is an Upstream Tool</vt:lpstr>
      <vt:lpstr>Legal Aid Offices</vt:lpstr>
      <vt:lpstr>2024 Income Eligibility</vt:lpstr>
      <vt:lpstr>PowerPoint Presentation</vt:lpstr>
      <vt:lpstr>PowerPoint Presentation</vt:lpstr>
      <vt:lpstr>The Portal Project at: oregonlawhelp.org</vt:lpstr>
      <vt:lpstr>PowerPoint Presentation</vt:lpstr>
      <vt:lpstr>An aspiration:  80 hours of pro bono services.</vt:lpstr>
      <vt:lpstr>Direct legal service to people with low incomes:  20 to 40 hours or two cases.</vt:lpstr>
      <vt:lpstr>Jackson County Pro Bono Bankruptcy Clinic  </vt:lpstr>
      <vt:lpstr>Benefits of Volunteering with Legal Aid</vt:lpstr>
      <vt:lpstr>Save time on CLEs with pro bono:  1 MCLE credit for  2 hours pro bono.</vt:lpstr>
      <vt:lpstr>No time?  Give instead. </vt:lpstr>
      <vt:lpstr>PowerPoint Presentation</vt:lpstr>
      <vt:lpstr>PowerPoint Presentation</vt:lpstr>
      <vt:lpstr>Bank where it matters:  Oregon Law Foundation Leadership Banks.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</dc:creator>
  <cp:lastModifiedBy>Windows User</cp:lastModifiedBy>
  <cp:revision>92</cp:revision>
  <dcterms:created xsi:type="dcterms:W3CDTF">2010-10-21T17:16:43Z</dcterms:created>
  <dcterms:modified xsi:type="dcterms:W3CDTF">2024-10-10T07:15:34Z</dcterms:modified>
</cp:coreProperties>
</file>